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 bwMode="auto"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B9F59D-05F0-4395-81C8-D5F5CCF5A1BD}" type="datetimeFigureOut">
              <a:rPr/>
              <a:pPr>
                <a:defRPr/>
              </a:pPr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93C8F7-E6E9-4CDA-9880-F2C8730D20EE}" type="slidenum">
              <a:rPr/>
              <a:pPr>
                <a:defRPr/>
              </a:pPr>
              <a:t>‹#›</a:t>
            </a:fld>
            <a:endParaRPr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lIns="45720" tIns="0" rIns="4572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B9F59D-05F0-4395-81C8-D5F5CCF5A1BD}" type="datetimeFigureOut">
              <a:rPr/>
              <a:pPr>
                <a:defRPr/>
              </a:pPr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93C8F7-E6E9-4CDA-9880-F2C8730D20E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 bwMode="auto"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412302"/>
            <a:ext cx="2628900" cy="575989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B9F59D-05F0-4395-81C8-D5F5CCF5A1BD}" type="datetimeFigureOut">
              <a:rPr/>
              <a:pPr>
                <a:defRPr/>
              </a:pPr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93C8F7-E6E9-4CDA-9880-F2C8730D20E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B9F59D-05F0-4395-81C8-D5F5CCF5A1BD}" type="datetimeFigureOut">
              <a:rPr/>
              <a:pPr>
                <a:defRPr/>
              </a:pPr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93C8F7-E6E9-4CDA-9880-F2C8730D20E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 bwMode="auto"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B9F59D-05F0-4395-81C8-D5F5CCF5A1BD}" type="datetimeFigureOut">
              <a:rPr/>
              <a:pPr>
                <a:defRPr/>
              </a:pPr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93C8F7-E6E9-4CDA-9880-F2C8730D20EE}" type="slidenum">
              <a:rPr/>
              <a:pPr>
                <a:defRPr/>
              </a:pPr>
              <a:t>‹#›</a:t>
            </a:fld>
            <a:endParaRPr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 bwMode="auto"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>
          <a:xfrm>
            <a:off x="1097280" y="286603"/>
            <a:ext cx="10058400" cy="145075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097278" y="1845734"/>
            <a:ext cx="4937760" cy="402336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17920" y="1845735"/>
            <a:ext cx="4937760" cy="402336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B9F59D-05F0-4395-81C8-D5F5CCF5A1BD}" type="datetimeFigureOut">
              <a:rPr/>
              <a:pPr>
                <a:defRPr/>
              </a:pPr>
              <a:t>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93C8F7-E6E9-4CDA-9880-F2C8730D20E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>
          <a:xfrm>
            <a:off x="1097280" y="286603"/>
            <a:ext cx="10058400" cy="145075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097280" y="2582334"/>
            <a:ext cx="4937760" cy="33782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217920" y="2582334"/>
            <a:ext cx="4937760" cy="33782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B9F59D-05F0-4395-81C8-D5F5CCF5A1BD}" type="datetimeFigureOut">
              <a:rPr/>
              <a:pPr>
                <a:defRPr/>
              </a:pPr>
              <a:t>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93C8F7-E6E9-4CDA-9880-F2C8730D20E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B9F59D-05F0-4395-81C8-D5F5CCF5A1BD}" type="datetimeFigureOut">
              <a:rPr/>
              <a:pPr>
                <a:defRPr/>
              </a:pPr>
              <a:t>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93C8F7-E6E9-4CDA-9880-F2C8730D20E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 bwMode="auto"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B9F59D-05F0-4395-81C8-D5F5CCF5A1BD}" type="datetimeFigureOut">
              <a:rPr/>
              <a:pPr>
                <a:defRPr/>
              </a:pPr>
              <a:t>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93C8F7-E6E9-4CDA-9880-F2C8730D20E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594358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800600" y="731520"/>
            <a:ext cx="6492240" cy="52578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465512" y="6459785"/>
            <a:ext cx="2618509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2B9F59D-05F0-4395-81C8-D5F5CCF5A1BD}" type="datetimeFigureOut">
              <a:rPr/>
              <a:pPr>
                <a:defRPr/>
              </a:pPr>
              <a:t>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993C8F7-E6E9-4CDA-9880-F2C8730D20E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15" y="0"/>
            <a:ext cx="12191985" cy="49150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B9F59D-05F0-4395-81C8-D5F5CCF5A1BD}" type="datetimeFigureOut">
              <a:rPr/>
              <a:pPr>
                <a:defRPr/>
              </a:pPr>
              <a:t>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993C8F7-E6E9-4CDA-9880-F2C8730D20E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B9F59D-05F0-4395-81C8-D5F5CCF5A1BD}" type="datetimeFigureOut">
              <a:rPr/>
              <a:pPr>
                <a:defRPr/>
              </a:pPr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686185" y="6459785"/>
            <a:ext cx="4822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93C8F7-E6E9-4CDA-9880-F2C8730D20EE}" type="slidenum">
              <a:rPr/>
              <a:pPr>
                <a:defRPr/>
              </a:pPr>
              <a:t>‹#›</a:t>
            </a:fld>
            <a:endParaRPr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85000"/>
        </a:lnSpc>
        <a:spcBef>
          <a:spcPts val="0"/>
        </a:spcBef>
        <a:buNone/>
        <a:defRPr sz="4800" spc="-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/>
        <a:buChar char=" 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/>
        <a:buChar char="◦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ocontrol.kz/" TargetMode="External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096000" y="5320824"/>
            <a:ext cx="5364480" cy="38699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2800"/>
              <a:t>Тема : процесс сертификации</a:t>
            </a:r>
            <a:endParaRPr sz="2800"/>
          </a:p>
        </p:txBody>
      </p:sp>
      <p:pic>
        <p:nvPicPr>
          <p:cNvPr id="7" name="Объект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39734" y="921582"/>
            <a:ext cx="2267510" cy="34681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>
            <a:alphaModFix amt="5600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10914807" y="194760"/>
            <a:ext cx="974156" cy="14899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-264160" y="2914341"/>
            <a:ext cx="3920655" cy="161859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Переработка Основные </a:t>
            </a:r>
            <a:br>
              <a:rPr lang="ru-RU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</a:t>
            </a:r>
            <a:endParaRPr sz="3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Схема 4"/>
          <p:cNvGrpSpPr/>
          <p:nvPr/>
        </p:nvGrpSpPr>
        <p:grpSpPr bwMode="auto">
          <a:xfrm>
            <a:off x="2332595" y="48089"/>
            <a:ext cx="9676525" cy="6761819"/>
            <a:chOff x="0" y="0"/>
            <a:chExt cx="0" cy="0"/>
          </a:xfrm>
        </p:grpSpPr>
        <p:sp>
          <p:nvSpPr>
            <p:cNvPr id="3" name="Скругленный прямоугольник 4294967295"/>
            <p:cNvSpPr/>
            <p:nvPr/>
          </p:nvSpPr>
          <p:spPr bwMode="auto">
            <a:xfrm>
              <a:off x="3758047" y="2479340"/>
              <a:ext cx="2493528" cy="231659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dk2">
                    <a:hueOff val="0"/>
                    <a:satOff val="0"/>
                    <a:lumOff val="0"/>
                    <a:alphaOff val="0"/>
                    <a:shade val="85000"/>
                    <a:satMod val="130000"/>
                  </a:schemeClr>
                </a:gs>
                <a:gs pos="34000">
                  <a:schemeClr val="dk2">
                    <a:hueOff val="0"/>
                    <a:satOff val="0"/>
                    <a:lumOff val="0"/>
                    <a:alphaOff val="0"/>
                    <a:shade val="87000"/>
                    <a:satMod val="125000"/>
                  </a:schemeClr>
                </a:gs>
                <a:gs pos="70000">
                  <a:schemeClr val="dk2">
                    <a:hueOff val="0"/>
                    <a:satOff val="0"/>
                    <a:lumOff val="0"/>
                    <a:alphaOff val="0"/>
                    <a:tint val="100000"/>
                    <a:shade val="90000"/>
                    <a:satMod val="130000"/>
                  </a:schemeClr>
                </a:gs>
                <a:gs pos="100000">
                  <a:schemeClr val="dk2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10000"/>
                  </a:schemeClr>
                </a:gs>
              </a:gsLst>
              <a:path path="circle"/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900"/>
                <a:t>Переработка</a:t>
              </a:r>
              <a:endParaRPr sz="2900"/>
            </a:p>
          </p:txBody>
        </p:sp>
        <p:sp>
          <p:nvSpPr>
            <p:cNvPr id="4" name="Полилиния 4294967295"/>
            <p:cNvSpPr/>
            <p:nvPr/>
          </p:nvSpPr>
          <p:spPr bwMode="auto">
            <a:xfrm rot="16167460">
              <a:off x="4626895" y="2115845"/>
              <a:ext cx="727022" cy="0"/>
            </a:xfrm>
            <a:custGeom>
              <a:avLst/>
              <a:gdLst/>
              <a:ahLst/>
              <a:cxnLst/>
              <a:rect l="0" t="0" r="0" b="0"/>
              <a:pathLst>
                <a:path w="727022" extrusionOk="0">
                  <a:moveTo>
                    <a:pt x="0" y="0"/>
                  </a:moveTo>
                  <a:lnTo>
                    <a:pt x="727022" y="0"/>
                  </a:lnTo>
                </a:path>
              </a:pathLst>
            </a:custGeom>
            <a:noFill/>
            <a:ln w="15875" cap="flat" cmpd="sng" algn="ctr">
              <a:solidFill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6" name="Скругленный прямоугольник 4294967295"/>
            <p:cNvSpPr/>
            <p:nvPr/>
          </p:nvSpPr>
          <p:spPr bwMode="auto">
            <a:xfrm>
              <a:off x="4174835" y="410064"/>
              <a:ext cx="1611556" cy="1342286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/>
                <a:t>Учет производства и продажи продукции</a:t>
              </a:r>
              <a:endParaRPr sz="1700"/>
            </a:p>
          </p:txBody>
        </p:sp>
        <p:sp>
          <p:nvSpPr>
            <p:cNvPr id="7" name="Полилиния 4294967295"/>
            <p:cNvSpPr/>
            <p:nvPr/>
          </p:nvSpPr>
          <p:spPr bwMode="auto">
            <a:xfrm rot="18839289">
              <a:off x="6054124" y="2317346"/>
              <a:ext cx="450305" cy="0"/>
            </a:xfrm>
            <a:custGeom>
              <a:avLst/>
              <a:gdLst/>
              <a:ahLst/>
              <a:cxnLst/>
              <a:rect l="0" t="0" r="0" b="0"/>
              <a:pathLst>
                <a:path w="450305" extrusionOk="0">
                  <a:moveTo>
                    <a:pt x="0" y="0"/>
                  </a:moveTo>
                  <a:lnTo>
                    <a:pt x="450305" y="0"/>
                  </a:lnTo>
                </a:path>
              </a:pathLst>
            </a:custGeom>
            <a:noFill/>
            <a:ln w="15875" cap="flat" cmpd="sng" algn="ctr">
              <a:solidFill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8" name="Скругленный прямоугольник 4294967295"/>
            <p:cNvSpPr/>
            <p:nvPr/>
          </p:nvSpPr>
          <p:spPr bwMode="auto">
            <a:xfrm>
              <a:off x="6351678" y="483220"/>
              <a:ext cx="1782031" cy="1672132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/>
                <a:t>Использование инсектицидов, фумигации хим. веществами и ионизации ЗАПРЕЩЕНО</a:t>
              </a:r>
              <a:endParaRPr sz="1500"/>
            </a:p>
          </p:txBody>
        </p:sp>
        <p:sp>
          <p:nvSpPr>
            <p:cNvPr id="9" name="Полилиния 4294967295"/>
            <p:cNvSpPr/>
            <p:nvPr/>
          </p:nvSpPr>
          <p:spPr bwMode="auto">
            <a:xfrm rot="21415767">
              <a:off x="6251128" y="3554042"/>
              <a:ext cx="624195" cy="0"/>
            </a:xfrm>
            <a:custGeom>
              <a:avLst/>
              <a:gdLst/>
              <a:ahLst/>
              <a:cxnLst/>
              <a:rect l="0" t="0" r="0" b="0"/>
              <a:pathLst>
                <a:path w="624195" extrusionOk="0">
                  <a:moveTo>
                    <a:pt x="0" y="0"/>
                  </a:moveTo>
                  <a:lnTo>
                    <a:pt x="624195" y="0"/>
                  </a:lnTo>
                </a:path>
              </a:pathLst>
            </a:custGeom>
            <a:noFill/>
            <a:ln w="15875" cap="flat" cmpd="sng" algn="ctr">
              <a:solidFill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1" name="Скругленный прямоугольник 4294967295"/>
            <p:cNvSpPr/>
            <p:nvPr/>
          </p:nvSpPr>
          <p:spPr bwMode="auto">
            <a:xfrm>
              <a:off x="6874875" y="2400474"/>
              <a:ext cx="2627271" cy="2132767"/>
            </a:xfrm>
            <a:prstGeom prst="roundRect">
              <a:avLst>
                <a:gd name="adj" fmla="val 16667"/>
              </a:avLst>
            </a:prstGeom>
            <a:solidFill>
              <a:srgbClr val="1D594B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/>
                <a:t>Запрещено облучение ингредиентов или конечного продукта , наличие асбеста  в оборудовании при фильтрации и проч.</a:t>
              </a:r>
              <a:endParaRPr sz="1800"/>
            </a:p>
          </p:txBody>
        </p:sp>
        <p:sp>
          <p:nvSpPr>
            <p:cNvPr id="12" name="Полилиния 4294967295"/>
            <p:cNvSpPr/>
            <p:nvPr/>
          </p:nvSpPr>
          <p:spPr bwMode="auto">
            <a:xfrm rot="2621487">
              <a:off x="6191958" y="4859065"/>
              <a:ext cx="182768" cy="0"/>
            </a:xfrm>
            <a:custGeom>
              <a:avLst/>
              <a:gdLst/>
              <a:ahLst/>
              <a:cxnLst/>
              <a:rect l="0" t="0" r="0" b="0"/>
              <a:pathLst>
                <a:path w="182768" extrusionOk="0">
                  <a:moveTo>
                    <a:pt x="0" y="0"/>
                  </a:moveTo>
                  <a:lnTo>
                    <a:pt x="182768" y="0"/>
                  </a:lnTo>
                </a:path>
              </a:pathLst>
            </a:custGeom>
            <a:noFill/>
            <a:ln w="15875" cap="flat" cmpd="sng" algn="ctr">
              <a:solidFill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3" name="Скругленный прямоугольник 4294967295"/>
            <p:cNvSpPr/>
            <p:nvPr/>
          </p:nvSpPr>
          <p:spPr bwMode="auto">
            <a:xfrm>
              <a:off x="6034990" y="4922191"/>
              <a:ext cx="2334026" cy="1629007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/>
                <a:t>Использование органических ингредиентов </a:t>
              </a:r>
              <a:endParaRPr/>
            </a:p>
          </p:txBody>
        </p:sp>
        <p:sp>
          <p:nvSpPr>
            <p:cNvPr id="14" name="Полилиния 4294967295"/>
            <p:cNvSpPr/>
            <p:nvPr/>
          </p:nvSpPr>
          <p:spPr bwMode="auto">
            <a:xfrm rot="7036869">
              <a:off x="4074601" y="4998788"/>
              <a:ext cx="456471" cy="0"/>
            </a:xfrm>
            <a:custGeom>
              <a:avLst/>
              <a:gdLst/>
              <a:ahLst/>
              <a:cxnLst/>
              <a:rect l="0" t="0" r="0" b="0"/>
              <a:pathLst>
                <a:path w="456471" extrusionOk="0">
                  <a:moveTo>
                    <a:pt x="0" y="0"/>
                  </a:moveTo>
                  <a:lnTo>
                    <a:pt x="456471" y="0"/>
                  </a:lnTo>
                </a:path>
              </a:pathLst>
            </a:custGeom>
            <a:noFill/>
            <a:ln w="15875" cap="flat" cmpd="sng" algn="ctr">
              <a:solidFill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5" name="Скругленный прямоугольник 4294967295"/>
            <p:cNvSpPr/>
            <p:nvPr/>
          </p:nvSpPr>
          <p:spPr bwMode="auto">
            <a:xfrm>
              <a:off x="3132356" y="5201637"/>
              <a:ext cx="1424676" cy="1371004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500"/>
                <a:t>Вода и соль не учитываются при подсчете % в состава</a:t>
              </a:r>
              <a:endParaRPr sz="1500"/>
            </a:p>
          </p:txBody>
        </p:sp>
        <p:sp>
          <p:nvSpPr>
            <p:cNvPr id="16" name="Полилиния 4294967295"/>
            <p:cNvSpPr/>
            <p:nvPr/>
          </p:nvSpPr>
          <p:spPr bwMode="auto">
            <a:xfrm rot="10317398">
              <a:off x="3023326" y="3865479"/>
              <a:ext cx="738352" cy="0"/>
            </a:xfrm>
            <a:custGeom>
              <a:avLst/>
              <a:gdLst/>
              <a:ahLst/>
              <a:cxnLst/>
              <a:rect l="0" t="0" r="0" b="0"/>
              <a:pathLst>
                <a:path w="738352" extrusionOk="0">
                  <a:moveTo>
                    <a:pt x="0" y="0"/>
                  </a:moveTo>
                  <a:lnTo>
                    <a:pt x="738352" y="0"/>
                  </a:lnTo>
                </a:path>
              </a:pathLst>
            </a:custGeom>
            <a:noFill/>
            <a:ln w="15875" cap="flat" cmpd="sng" algn="ctr">
              <a:solidFill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7" name="Скругленный прямоугольник 4294967295"/>
            <p:cNvSpPr/>
            <p:nvPr/>
          </p:nvSpPr>
          <p:spPr bwMode="auto">
            <a:xfrm>
              <a:off x="965408" y="3301558"/>
              <a:ext cx="2061548" cy="1522478"/>
            </a:xfrm>
            <a:prstGeom prst="roundRect">
              <a:avLst>
                <a:gd name="adj" fmla="val 16667"/>
              </a:avLst>
            </a:prstGeom>
            <a:solidFill>
              <a:srgbClr val="1D594B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 b="1"/>
                <a:t>Не допущение смешивания</a:t>
              </a:r>
              <a:r>
                <a:rPr lang="ru-RU" sz="1600"/>
                <a:t>, в том числе случайного, органической и неорганической продукции</a:t>
              </a:r>
              <a:endParaRPr sz="1600"/>
            </a:p>
          </p:txBody>
        </p:sp>
        <p:sp>
          <p:nvSpPr>
            <p:cNvPr id="18" name="Полилиния 4294967295"/>
            <p:cNvSpPr/>
            <p:nvPr/>
          </p:nvSpPr>
          <p:spPr bwMode="auto">
            <a:xfrm rot="13081476">
              <a:off x="3373191" y="2530089"/>
              <a:ext cx="430548" cy="0"/>
            </a:xfrm>
            <a:custGeom>
              <a:avLst/>
              <a:gdLst/>
              <a:ahLst/>
              <a:cxnLst/>
              <a:rect l="0" t="0" r="0" b="0"/>
              <a:pathLst>
                <a:path w="430548" extrusionOk="0">
                  <a:moveTo>
                    <a:pt x="0" y="0"/>
                  </a:moveTo>
                  <a:lnTo>
                    <a:pt x="430548" y="0"/>
                  </a:lnTo>
                </a:path>
              </a:pathLst>
            </a:custGeom>
            <a:noFill/>
            <a:ln w="15875" cap="flat" cmpd="sng" algn="ctr">
              <a:solidFill>
                <a:schemeClr val="dk2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9" name="Скругленный прямоугольник 4294967295"/>
            <p:cNvSpPr/>
            <p:nvPr/>
          </p:nvSpPr>
          <p:spPr bwMode="auto">
            <a:xfrm>
              <a:off x="976146" y="511326"/>
              <a:ext cx="2473445" cy="1886153"/>
            </a:xfrm>
            <a:prstGeom prst="roundRect">
              <a:avLst>
                <a:gd name="adj" fmla="val 16667"/>
              </a:avLst>
            </a:prstGeom>
            <a:solidFill>
              <a:srgbClr val="25715F"/>
            </a:soli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3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/>
                <a:t>Отслеживание всей цепочки органического производства и переработки</a:t>
              </a:r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>
            <a:alphaModFix amt="5600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10914807" y="194760"/>
            <a:ext cx="974156" cy="14899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-392446" y="2487775"/>
            <a:ext cx="3920655" cy="161859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 к маркировке</a:t>
            </a:r>
            <a:endParaRPr sz="3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grpSp>
        <p:nvGrpSpPr>
          <p:cNvPr id="12" name="Схема 11"/>
          <p:cNvGrpSpPr/>
          <p:nvPr/>
        </p:nvGrpSpPr>
        <p:grpSpPr bwMode="auto">
          <a:xfrm>
            <a:off x="3135762" y="226590"/>
            <a:ext cx="8266123" cy="6206039"/>
            <a:chOff x="0" y="0"/>
            <a:chExt cx="0" cy="0"/>
          </a:xfrm>
        </p:grpSpPr>
        <p:sp>
          <p:nvSpPr>
            <p:cNvPr id="4" name="Скругленный прямоугольник 4294967295"/>
            <p:cNvSpPr/>
            <p:nvPr/>
          </p:nvSpPr>
          <p:spPr bwMode="auto">
            <a:xfrm>
              <a:off x="4262904" y="2744018"/>
              <a:ext cx="264563" cy="296586"/>
            </a:xfrm>
            <a:prstGeom prst="roundRect">
              <a:avLst>
                <a:gd name="adj" fmla="val 16667"/>
              </a:avLst>
            </a:prstGeom>
            <a:blipFill>
              <a:blip r:embed="rId4" cstate="print"/>
              <a:srcRect l="18750" r="18750"/>
              <a:stretch/>
            </a:blipFill>
            <a:ln>
              <a:noFill/>
            </a:ln>
            <a:effectLst/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/>
            </a:p>
          </p:txBody>
        </p:sp>
        <p:sp>
          <p:nvSpPr>
            <p:cNvPr id="5" name="Полилиния 4294967295"/>
            <p:cNvSpPr/>
            <p:nvPr/>
          </p:nvSpPr>
          <p:spPr bwMode="auto">
            <a:xfrm rot="8224146">
              <a:off x="2547360" y="3689944"/>
              <a:ext cx="1980796" cy="0"/>
            </a:xfrm>
            <a:custGeom>
              <a:avLst/>
              <a:gdLst/>
              <a:ahLst/>
              <a:cxnLst/>
              <a:rect l="0" t="0" r="0" b="0"/>
              <a:pathLst>
                <a:path w="1980796" extrusionOk="0">
                  <a:moveTo>
                    <a:pt x="0" y="0"/>
                  </a:moveTo>
                  <a:lnTo>
                    <a:pt x="1980796" y="0"/>
                  </a:lnTo>
                </a:path>
              </a:pathLst>
            </a:custGeom>
            <a:noFill/>
            <a:ln w="15875" cap="flat" cmpd="sng" algn="ctr">
              <a:solidFill>
                <a:schemeClr val="accent3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6" name="Скругленный прямоугольник 4294967295"/>
            <p:cNvSpPr/>
            <p:nvPr/>
          </p:nvSpPr>
          <p:spPr bwMode="auto">
            <a:xfrm>
              <a:off x="279654" y="4364519"/>
              <a:ext cx="3131133" cy="179985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hueOff val="0"/>
                    <a:satOff val="0"/>
                    <a:lumOff val="0"/>
                    <a:alphaOff val="0"/>
                    <a:tint val="65000"/>
                    <a:shade val="92000"/>
                    <a:satMod val="130000"/>
                  </a:schemeClr>
                </a:gs>
                <a:gs pos="45000">
                  <a:schemeClr val="lt1">
                    <a:hueOff val="0"/>
                    <a:satOff val="0"/>
                    <a:lumOff val="0"/>
                    <a:alphaOff val="0"/>
                    <a:tint val="60000"/>
                    <a:shade val="99000"/>
                    <a:satMod val="12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55000"/>
                    <a:satMod val="14000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/>
                <a:t>Все ингредиенты продукта должны быть указаны на этикетке с указанием какие из них являются органическими, а какие нет</a:t>
              </a:r>
              <a:endParaRPr sz="2000"/>
            </a:p>
          </p:txBody>
        </p:sp>
        <p:sp>
          <p:nvSpPr>
            <p:cNvPr id="7" name="Полилиния 4294967295"/>
            <p:cNvSpPr/>
            <p:nvPr/>
          </p:nvSpPr>
          <p:spPr bwMode="auto">
            <a:xfrm rot="19248093">
              <a:off x="4327047" y="2221561"/>
              <a:ext cx="1781210" cy="0"/>
            </a:xfrm>
            <a:custGeom>
              <a:avLst/>
              <a:gdLst/>
              <a:ahLst/>
              <a:cxnLst/>
              <a:rect l="0" t="0" r="0" b="0"/>
              <a:pathLst>
                <a:path w="1781210" extrusionOk="0">
                  <a:moveTo>
                    <a:pt x="0" y="0"/>
                  </a:moveTo>
                  <a:lnTo>
                    <a:pt x="1781210" y="0"/>
                  </a:lnTo>
                </a:path>
              </a:pathLst>
            </a:custGeom>
            <a:noFill/>
            <a:ln w="15875" cap="flat" cmpd="sng" algn="ctr">
              <a:solidFill>
                <a:schemeClr val="accent3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8" name="Скругленный прямоугольник 4294967295"/>
            <p:cNvSpPr/>
            <p:nvPr/>
          </p:nvSpPr>
          <p:spPr bwMode="auto">
            <a:xfrm>
              <a:off x="5907837" y="194759"/>
              <a:ext cx="1652324" cy="15803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hueOff val="0"/>
                    <a:satOff val="0"/>
                    <a:lumOff val="0"/>
                    <a:alphaOff val="0"/>
                    <a:tint val="65000"/>
                    <a:shade val="92000"/>
                    <a:satMod val="130000"/>
                  </a:schemeClr>
                </a:gs>
                <a:gs pos="45000">
                  <a:schemeClr val="lt1">
                    <a:hueOff val="0"/>
                    <a:satOff val="0"/>
                    <a:lumOff val="0"/>
                    <a:alphaOff val="0"/>
                    <a:tint val="60000"/>
                    <a:shade val="99000"/>
                    <a:satMod val="12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55000"/>
                    <a:satMod val="14000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/>
                <a:t>Наносится на саму продукцию, или тару и упаковку</a:t>
              </a:r>
              <a:endParaRPr sz="1800"/>
            </a:p>
          </p:txBody>
        </p:sp>
        <p:sp>
          <p:nvSpPr>
            <p:cNvPr id="9" name="Полилиния 4294967295"/>
            <p:cNvSpPr/>
            <p:nvPr/>
          </p:nvSpPr>
          <p:spPr bwMode="auto">
            <a:xfrm rot="274160">
              <a:off x="4525216" y="2959306"/>
              <a:ext cx="1416495" cy="0"/>
            </a:xfrm>
            <a:custGeom>
              <a:avLst/>
              <a:gdLst/>
              <a:ahLst/>
              <a:cxnLst/>
              <a:rect l="0" t="0" r="0" b="0"/>
              <a:pathLst>
                <a:path w="1416495" extrusionOk="0">
                  <a:moveTo>
                    <a:pt x="0" y="0"/>
                  </a:moveTo>
                  <a:lnTo>
                    <a:pt x="1416495" y="0"/>
                  </a:lnTo>
                </a:path>
              </a:pathLst>
            </a:custGeom>
            <a:noFill/>
            <a:ln w="15875" cap="flat" cmpd="sng" algn="ctr">
              <a:solidFill>
                <a:schemeClr val="accent3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1" name="Скругленный прямоугольник 4294967295"/>
            <p:cNvSpPr/>
            <p:nvPr/>
          </p:nvSpPr>
          <p:spPr bwMode="auto">
            <a:xfrm>
              <a:off x="5939460" y="2087787"/>
              <a:ext cx="2082557" cy="20223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hueOff val="0"/>
                    <a:satOff val="0"/>
                    <a:lumOff val="0"/>
                    <a:alphaOff val="0"/>
                    <a:tint val="65000"/>
                    <a:shade val="92000"/>
                    <a:satMod val="130000"/>
                  </a:schemeClr>
                </a:gs>
                <a:gs pos="45000">
                  <a:schemeClr val="lt1">
                    <a:hueOff val="0"/>
                    <a:satOff val="0"/>
                    <a:lumOff val="0"/>
                    <a:alphaOff val="0"/>
                    <a:tint val="60000"/>
                    <a:shade val="99000"/>
                    <a:satMod val="12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55000"/>
                    <a:satMod val="14000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900"/>
                <a:t>Требование к цвету - зеленый (</a:t>
              </a:r>
              <a:r>
                <a:rPr lang="en-US" sz="1900"/>
                <a:t>RAL 6018) </a:t>
              </a:r>
              <a:r>
                <a:rPr lang="ru-RU" sz="1900"/>
                <a:t>или контрастный на фоне поверхности</a:t>
              </a:r>
              <a:endParaRPr sz="1900"/>
            </a:p>
          </p:txBody>
        </p:sp>
        <p:sp>
          <p:nvSpPr>
            <p:cNvPr id="17" name="Полилиния 4294967295"/>
            <p:cNvSpPr/>
            <p:nvPr/>
          </p:nvSpPr>
          <p:spPr bwMode="auto">
            <a:xfrm rot="2810009">
              <a:off x="4189961" y="3812649"/>
              <a:ext cx="2136933" cy="0"/>
            </a:xfrm>
            <a:custGeom>
              <a:avLst/>
              <a:gdLst/>
              <a:ahLst/>
              <a:cxnLst/>
              <a:rect l="0" t="0" r="0" b="0"/>
              <a:pathLst>
                <a:path w="2136933" extrusionOk="0">
                  <a:moveTo>
                    <a:pt x="0" y="0"/>
                  </a:moveTo>
                  <a:lnTo>
                    <a:pt x="2136933" y="0"/>
                  </a:lnTo>
                </a:path>
              </a:pathLst>
            </a:custGeom>
            <a:noFill/>
            <a:ln w="15875" cap="flat" cmpd="sng" algn="ctr">
              <a:solidFill>
                <a:schemeClr val="accent3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8" name="Скругленный прямоугольник 4294967295"/>
            <p:cNvSpPr/>
            <p:nvPr/>
          </p:nvSpPr>
          <p:spPr bwMode="auto">
            <a:xfrm>
              <a:off x="5619476" y="4591955"/>
              <a:ext cx="2142184" cy="149511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hueOff val="0"/>
                    <a:satOff val="0"/>
                    <a:lumOff val="0"/>
                    <a:alphaOff val="0"/>
                    <a:tint val="65000"/>
                    <a:shade val="92000"/>
                    <a:satMod val="130000"/>
                  </a:schemeClr>
                </a:gs>
                <a:gs pos="45000">
                  <a:schemeClr val="lt1">
                    <a:hueOff val="0"/>
                    <a:satOff val="0"/>
                    <a:lumOff val="0"/>
                    <a:alphaOff val="0"/>
                    <a:tint val="60000"/>
                    <a:shade val="99000"/>
                    <a:satMod val="12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55000"/>
                    <a:satMod val="14000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/>
                <a:t>Должны соблюдаться размеры и пропорции</a:t>
              </a:r>
              <a:endParaRPr/>
            </a:p>
          </p:txBody>
        </p:sp>
        <p:sp>
          <p:nvSpPr>
            <p:cNvPr id="19" name="Полилиния 4294967295"/>
            <p:cNvSpPr/>
            <p:nvPr/>
          </p:nvSpPr>
          <p:spPr bwMode="auto">
            <a:xfrm rot="10952542">
              <a:off x="2771407" y="2853341"/>
              <a:ext cx="1492231" cy="0"/>
            </a:xfrm>
            <a:custGeom>
              <a:avLst/>
              <a:gdLst/>
              <a:ahLst/>
              <a:cxnLst/>
              <a:rect l="0" t="0" r="0" b="0"/>
              <a:pathLst>
                <a:path w="1492231" extrusionOk="0">
                  <a:moveTo>
                    <a:pt x="0" y="0"/>
                  </a:moveTo>
                  <a:lnTo>
                    <a:pt x="1492231" y="0"/>
                  </a:lnTo>
                </a:path>
              </a:pathLst>
            </a:custGeom>
            <a:noFill/>
            <a:ln w="15875" cap="flat" cmpd="sng" algn="ctr">
              <a:solidFill>
                <a:schemeClr val="accent3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0" name="Скругленный прямоугольник 4294967295"/>
            <p:cNvSpPr/>
            <p:nvPr/>
          </p:nvSpPr>
          <p:spPr bwMode="auto">
            <a:xfrm>
              <a:off x="39269" y="1604998"/>
              <a:ext cx="2732872" cy="230914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hueOff val="0"/>
                    <a:satOff val="0"/>
                    <a:lumOff val="0"/>
                    <a:alphaOff val="0"/>
                    <a:tint val="65000"/>
                    <a:shade val="92000"/>
                    <a:satMod val="130000"/>
                  </a:schemeClr>
                </a:gs>
                <a:gs pos="45000">
                  <a:schemeClr val="lt1">
                    <a:hueOff val="0"/>
                    <a:satOff val="0"/>
                    <a:lumOff val="0"/>
                    <a:alphaOff val="0"/>
                    <a:tint val="60000"/>
                    <a:shade val="99000"/>
                    <a:satMod val="12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55000"/>
                    <a:satMod val="14000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/>
                <a:t>Может маркироваться продукция содержащая</a:t>
              </a:r>
              <a:endParaRPr/>
            </a:p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/>
                <a:t>95%-100% органических ингредиентов</a:t>
              </a:r>
              <a:endParaRPr sz="2000"/>
            </a:p>
          </p:txBody>
        </p:sp>
        <p:sp>
          <p:nvSpPr>
            <p:cNvPr id="21" name="Полилиния 4294967295"/>
            <p:cNvSpPr/>
            <p:nvPr/>
          </p:nvSpPr>
          <p:spPr bwMode="auto">
            <a:xfrm rot="15036744">
              <a:off x="3513597" y="2156634"/>
              <a:ext cx="1245388" cy="0"/>
            </a:xfrm>
            <a:custGeom>
              <a:avLst/>
              <a:gdLst/>
              <a:ahLst/>
              <a:cxnLst/>
              <a:rect l="0" t="0" r="0" b="0"/>
              <a:pathLst>
                <a:path w="1245388" extrusionOk="0">
                  <a:moveTo>
                    <a:pt x="0" y="0"/>
                  </a:moveTo>
                  <a:lnTo>
                    <a:pt x="1245388" y="0"/>
                  </a:lnTo>
                </a:path>
              </a:pathLst>
            </a:custGeom>
            <a:noFill/>
            <a:ln w="15875" cap="flat" cmpd="sng" algn="ctr">
              <a:solidFill>
                <a:schemeClr val="accent3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2" name="Скругленный прямоугольник 4294967295"/>
            <p:cNvSpPr/>
            <p:nvPr/>
          </p:nvSpPr>
          <p:spPr bwMode="auto">
            <a:xfrm>
              <a:off x="2181312" y="79875"/>
              <a:ext cx="2972413" cy="148937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lt1">
                    <a:hueOff val="0"/>
                    <a:satOff val="0"/>
                    <a:lumOff val="0"/>
                    <a:alphaOff val="0"/>
                    <a:tint val="65000"/>
                    <a:shade val="92000"/>
                    <a:satMod val="130000"/>
                  </a:schemeClr>
                </a:gs>
                <a:gs pos="45000">
                  <a:schemeClr val="lt1">
                    <a:hueOff val="0"/>
                    <a:satOff val="0"/>
                    <a:lumOff val="0"/>
                    <a:alphaOff val="0"/>
                    <a:tint val="60000"/>
                    <a:shade val="99000"/>
                    <a:satMod val="12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55000"/>
                    <a:satMod val="14000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/>
                <a:t>Наносят только сертифицированные операторы</a:t>
              </a:r>
              <a:endParaRPr sz="2400"/>
            </a:p>
          </p:txBody>
        </p:sp>
      </p:grpSp>
      <p:sp>
        <p:nvSpPr>
          <p:cNvPr id="14" name="Прямоугольник 13"/>
          <p:cNvSpPr/>
          <p:nvPr/>
        </p:nvSpPr>
        <p:spPr bwMode="auto">
          <a:xfrm>
            <a:off x="6176673" y="3741414"/>
            <a:ext cx="2518687" cy="798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Рисунок 24"/>
          <p:cNvPicPr>
            <a:picLocks noChangeAspect="1" noChangeArrowheads="1"/>
          </p:cNvPicPr>
          <p:nvPr/>
        </p:nvPicPr>
        <p:blipFill>
          <a:blip r:embed="rId5"/>
          <a:srcRect l="24007" t="40094" r="45360" b="22640"/>
          <a:stretch/>
        </p:blipFill>
        <p:spPr bwMode="auto">
          <a:xfrm>
            <a:off x="6343993" y="1999198"/>
            <a:ext cx="2351367" cy="177580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 bwMode="auto">
          <a:xfrm>
            <a:off x="6663971" y="3690369"/>
            <a:ext cx="1451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>
                <a:latin typeface="Times New Roman"/>
                <a:ea typeface="Times New Roman"/>
              </a:rPr>
              <a:t>ORGANIC </a:t>
            </a:r>
            <a:endParaRPr sz="1200">
              <a:latin typeface="Times New Roman"/>
              <a:ea typeface="Times New Roman"/>
            </a:endParaRPr>
          </a:p>
          <a:p>
            <a:pPr algn="ctr">
              <a:defRPr/>
            </a:pPr>
            <a:r>
              <a:rPr lang="ru-RU" sz="1200" b="1">
                <a:latin typeface="Times New Roman"/>
                <a:ea typeface="Times New Roman"/>
              </a:rPr>
              <a:t>КАZ </a:t>
            </a:r>
            <a:endParaRPr sz="1200">
              <a:latin typeface="Times New Roman"/>
              <a:ea typeface="Times New Roman"/>
            </a:endParaRPr>
          </a:p>
          <a:p>
            <a:pPr algn="ctr">
              <a:defRPr/>
            </a:pPr>
            <a:r>
              <a:rPr lang="ru-RU" sz="1200" b="1">
                <a:latin typeface="Times New Roman"/>
                <a:ea typeface="Times New Roman"/>
              </a:rPr>
              <a:t>KZ.0000000</a:t>
            </a:r>
            <a:endParaRPr sz="1200">
              <a:latin typeface="Times New Roman"/>
              <a:ea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343993" y="1967820"/>
            <a:ext cx="2351367" cy="257224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>
            <a:alphaModFix amt="5600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10904800" y="411610"/>
            <a:ext cx="974156" cy="14899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36243" y="57324"/>
            <a:ext cx="7819973" cy="8336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t>Этапы сертификации</a:t>
            </a:r>
            <a:endParaRPr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Объект 2"/>
          <p:cNvSpPr txBox="1"/>
          <p:nvPr/>
        </p:nvSpPr>
        <p:spPr bwMode="auto">
          <a:xfrm>
            <a:off x="-343762" y="1174936"/>
            <a:ext cx="10611769" cy="5143327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  <a:effectLst>
            <a:glow rad="1003300">
              <a:schemeClr val="accent1">
                <a:lumMod val="20000"/>
                <a:lumOff val="80000"/>
                <a:alpha val="74000"/>
              </a:schemeClr>
            </a:glow>
            <a:softEdge rad="952500"/>
          </a:effectLst>
        </p:spPr>
        <p:txBody>
          <a:bodyPr vert="horz" lIns="0" tIns="45720" rIns="0" bIns="45720" rtlCol="0">
            <a:normAutofit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endParaRPr lang="ru-RU" sz="240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sz="2400">
              <a:latin typeface="+mj-lt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 bwMode="auto">
          <a:xfrm>
            <a:off x="477865" y="1081167"/>
            <a:ext cx="2389238" cy="678426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+mj-lt"/>
              </a:rPr>
              <a:t>Ознакомление с требованиями</a:t>
            </a:r>
            <a:endParaRPr>
              <a:latin typeface="+mj-lt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 bwMode="auto">
          <a:xfrm>
            <a:off x="3251011" y="1081167"/>
            <a:ext cx="2389238" cy="678426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+mj-lt"/>
              </a:rPr>
              <a:t>Подача заявки</a:t>
            </a:r>
            <a:endParaRPr>
              <a:latin typeface="+mj-lt"/>
            </a:endParaRPr>
          </a:p>
        </p:txBody>
      </p:sp>
      <p:sp>
        <p:nvSpPr>
          <p:cNvPr id="14" name="Прямоугольник: скругленные углы 13"/>
          <p:cNvSpPr/>
          <p:nvPr/>
        </p:nvSpPr>
        <p:spPr bwMode="auto">
          <a:xfrm>
            <a:off x="5974539" y="1081167"/>
            <a:ext cx="2389238" cy="678426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+mj-lt"/>
              </a:rPr>
              <a:t>Заявка отклонена</a:t>
            </a:r>
            <a:endParaRPr>
              <a:latin typeface="+mj-lt"/>
            </a:endParaRPr>
          </a:p>
        </p:txBody>
      </p:sp>
      <p:sp>
        <p:nvSpPr>
          <p:cNvPr id="15" name="Прямоугольник: скругленные углы 14"/>
          <p:cNvSpPr/>
          <p:nvPr/>
        </p:nvSpPr>
        <p:spPr bwMode="auto">
          <a:xfrm>
            <a:off x="3247948" y="2052447"/>
            <a:ext cx="2389238" cy="678426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+mj-lt"/>
              </a:rPr>
              <a:t>Заявка принята</a:t>
            </a:r>
            <a:endParaRPr>
              <a:latin typeface="+mj-lt"/>
            </a:endParaRPr>
          </a:p>
        </p:txBody>
      </p:sp>
      <p:sp>
        <p:nvSpPr>
          <p:cNvPr id="16" name="Прямоугольник: скругленные углы 15"/>
          <p:cNvSpPr/>
          <p:nvPr/>
        </p:nvSpPr>
        <p:spPr bwMode="auto">
          <a:xfrm>
            <a:off x="3247948" y="3055722"/>
            <a:ext cx="2389238" cy="678426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+mj-lt"/>
              </a:rPr>
              <a:t>Заключение договора</a:t>
            </a:r>
            <a:endParaRPr>
              <a:latin typeface="+mj-lt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 bwMode="auto">
          <a:xfrm>
            <a:off x="3247948" y="4039076"/>
            <a:ext cx="2389238" cy="678426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+mj-lt"/>
              </a:rPr>
              <a:t>Проведение инспекции</a:t>
            </a:r>
            <a:endParaRPr>
              <a:latin typeface="+mj-lt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 bwMode="auto">
          <a:xfrm>
            <a:off x="3247948" y="5007089"/>
            <a:ext cx="2389238" cy="678426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+mj-lt"/>
              </a:rPr>
              <a:t>Решение по инспекции</a:t>
            </a:r>
            <a:endParaRPr>
              <a:latin typeface="+mj-lt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 bwMode="auto">
          <a:xfrm>
            <a:off x="3247948" y="5962103"/>
            <a:ext cx="2389238" cy="82118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+mj-lt"/>
              </a:rPr>
              <a:t>Выдача сертификата</a:t>
            </a:r>
            <a:endParaRPr>
              <a:latin typeface="+mj-lt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 bwMode="auto">
          <a:xfrm>
            <a:off x="282376" y="5004638"/>
            <a:ext cx="2389238" cy="678426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+mj-lt"/>
              </a:rPr>
              <a:t>Отложить сертификацию</a:t>
            </a:r>
            <a:endParaRPr>
              <a:latin typeface="+mj-lt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 bwMode="auto">
          <a:xfrm>
            <a:off x="298511" y="3816986"/>
            <a:ext cx="2536722" cy="821188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+mj-lt"/>
              </a:rPr>
              <a:t>Выполнение корректирующих действий</a:t>
            </a:r>
            <a:endParaRPr>
              <a:latin typeface="+mj-lt"/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 bwMode="auto">
          <a:xfrm>
            <a:off x="6077871" y="5923718"/>
            <a:ext cx="2388707" cy="859573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+mj-lt"/>
              </a:rPr>
              <a:t>Проведение дополнительной инспекции</a:t>
            </a:r>
            <a:endParaRPr>
              <a:latin typeface="+mj-lt"/>
            </a:endParaRPr>
          </a:p>
        </p:txBody>
      </p:sp>
      <p:sp>
        <p:nvSpPr>
          <p:cNvPr id="23" name="Стрелка: вправо 22"/>
          <p:cNvSpPr/>
          <p:nvPr/>
        </p:nvSpPr>
        <p:spPr bwMode="auto">
          <a:xfrm>
            <a:off x="2988699" y="1312225"/>
            <a:ext cx="206477" cy="216309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+mj-lt"/>
            </a:endParaRPr>
          </a:p>
        </p:txBody>
      </p:sp>
      <p:sp>
        <p:nvSpPr>
          <p:cNvPr id="24" name="Стрелка: вправо 23"/>
          <p:cNvSpPr/>
          <p:nvPr/>
        </p:nvSpPr>
        <p:spPr bwMode="auto">
          <a:xfrm rot="5400000">
            <a:off x="4339329" y="1793420"/>
            <a:ext cx="206477" cy="216309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+mj-lt"/>
            </a:endParaRPr>
          </a:p>
        </p:txBody>
      </p:sp>
      <p:sp>
        <p:nvSpPr>
          <p:cNvPr id="25" name="Стрелка: вправо 24"/>
          <p:cNvSpPr/>
          <p:nvPr/>
        </p:nvSpPr>
        <p:spPr bwMode="auto">
          <a:xfrm rot="5400000">
            <a:off x="4339329" y="2801298"/>
            <a:ext cx="206477" cy="216309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+mj-lt"/>
            </a:endParaRPr>
          </a:p>
        </p:txBody>
      </p:sp>
      <p:sp>
        <p:nvSpPr>
          <p:cNvPr id="26" name="Стрелка: вправо 25"/>
          <p:cNvSpPr/>
          <p:nvPr/>
        </p:nvSpPr>
        <p:spPr bwMode="auto">
          <a:xfrm rot="5400000">
            <a:off x="4339329" y="3778035"/>
            <a:ext cx="206477" cy="216309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+mj-lt"/>
            </a:endParaRPr>
          </a:p>
        </p:txBody>
      </p:sp>
      <p:sp>
        <p:nvSpPr>
          <p:cNvPr id="27" name="Стрелка: вправо 26"/>
          <p:cNvSpPr/>
          <p:nvPr/>
        </p:nvSpPr>
        <p:spPr bwMode="auto">
          <a:xfrm rot="5400000">
            <a:off x="4339329" y="4763970"/>
            <a:ext cx="206477" cy="216309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+mj-lt"/>
            </a:endParaRPr>
          </a:p>
        </p:txBody>
      </p:sp>
      <p:sp>
        <p:nvSpPr>
          <p:cNvPr id="28" name="Стрелка: вправо 27"/>
          <p:cNvSpPr/>
          <p:nvPr/>
        </p:nvSpPr>
        <p:spPr bwMode="auto">
          <a:xfrm rot="5400000">
            <a:off x="4339329" y="5712324"/>
            <a:ext cx="206477" cy="216309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+mj-lt"/>
            </a:endParaRPr>
          </a:p>
        </p:txBody>
      </p:sp>
      <p:sp>
        <p:nvSpPr>
          <p:cNvPr id="29" name="Стрелка: вправо 28"/>
          <p:cNvSpPr/>
          <p:nvPr/>
        </p:nvSpPr>
        <p:spPr bwMode="auto">
          <a:xfrm>
            <a:off x="8556330" y="6251039"/>
            <a:ext cx="254296" cy="24331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+mj-lt"/>
            </a:endParaRPr>
          </a:p>
        </p:txBody>
      </p:sp>
      <p:sp>
        <p:nvSpPr>
          <p:cNvPr id="30" name="Стрелка: вправо 29"/>
          <p:cNvSpPr/>
          <p:nvPr/>
        </p:nvSpPr>
        <p:spPr bwMode="auto">
          <a:xfrm>
            <a:off x="5733825" y="6229564"/>
            <a:ext cx="254296" cy="24331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+mj-lt"/>
            </a:endParaRPr>
          </a:p>
        </p:txBody>
      </p:sp>
      <p:sp>
        <p:nvSpPr>
          <p:cNvPr id="31" name="Стрелка: вправо 30"/>
          <p:cNvSpPr/>
          <p:nvPr/>
        </p:nvSpPr>
        <p:spPr bwMode="auto">
          <a:xfrm rot="10800000">
            <a:off x="2804216" y="5209212"/>
            <a:ext cx="254296" cy="2433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+mj-lt"/>
            </a:endParaRPr>
          </a:p>
        </p:txBody>
      </p:sp>
      <p:sp>
        <p:nvSpPr>
          <p:cNvPr id="33" name="Стрелка: вправо 32"/>
          <p:cNvSpPr/>
          <p:nvPr/>
        </p:nvSpPr>
        <p:spPr bwMode="auto">
          <a:xfrm rot="16199999">
            <a:off x="1430752" y="4703436"/>
            <a:ext cx="254296" cy="2433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+mj-lt"/>
            </a:endParaRPr>
          </a:p>
        </p:txBody>
      </p:sp>
      <p:sp>
        <p:nvSpPr>
          <p:cNvPr id="34" name="Стрелка: вправо 33"/>
          <p:cNvSpPr/>
          <p:nvPr/>
        </p:nvSpPr>
        <p:spPr bwMode="auto">
          <a:xfrm>
            <a:off x="2896745" y="4162835"/>
            <a:ext cx="254296" cy="2433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+mj-lt"/>
            </a:endParaRPr>
          </a:p>
        </p:txBody>
      </p:sp>
      <p:sp>
        <p:nvSpPr>
          <p:cNvPr id="36" name="Стрелка: вправо 35"/>
          <p:cNvSpPr/>
          <p:nvPr/>
        </p:nvSpPr>
        <p:spPr bwMode="auto">
          <a:xfrm rot="21427556">
            <a:off x="5696436" y="1298723"/>
            <a:ext cx="254296" cy="2433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+mj-lt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 bwMode="auto">
          <a:xfrm>
            <a:off x="10268007" y="4914064"/>
            <a:ext cx="1905105" cy="859573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+mj-lt"/>
              </a:rPr>
              <a:t>Подтверждение действия сертификата</a:t>
            </a:r>
            <a:endParaRPr>
              <a:latin typeface="+mj-lt"/>
            </a:endParaRPr>
          </a:p>
        </p:txBody>
      </p:sp>
      <p:sp>
        <p:nvSpPr>
          <p:cNvPr id="38" name="Стрелка: вправо 37"/>
          <p:cNvSpPr/>
          <p:nvPr/>
        </p:nvSpPr>
        <p:spPr bwMode="auto">
          <a:xfrm rot="16199999">
            <a:off x="7148743" y="5511660"/>
            <a:ext cx="305519" cy="3121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+mj-lt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 bwMode="auto">
          <a:xfrm>
            <a:off x="6573442" y="4780774"/>
            <a:ext cx="1459513" cy="667578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+mj-lt"/>
              </a:rPr>
              <a:t>Имеются нарушения</a:t>
            </a:r>
            <a:endParaRPr>
              <a:latin typeface="+mj-lt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 bwMode="auto">
          <a:xfrm>
            <a:off x="8951938" y="6124367"/>
            <a:ext cx="1871941" cy="453706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+mj-lt"/>
              </a:rPr>
              <a:t>Нарушений нет</a:t>
            </a:r>
            <a:endParaRPr>
              <a:latin typeface="+mj-lt"/>
            </a:endParaRPr>
          </a:p>
        </p:txBody>
      </p:sp>
      <p:sp>
        <p:nvSpPr>
          <p:cNvPr id="41" name="Стрелка: вправо 40"/>
          <p:cNvSpPr/>
          <p:nvPr/>
        </p:nvSpPr>
        <p:spPr bwMode="auto">
          <a:xfrm rot="18331516">
            <a:off x="10823879" y="5851880"/>
            <a:ext cx="254296" cy="243313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+mj-lt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 bwMode="auto">
          <a:xfrm>
            <a:off x="6554816" y="3560000"/>
            <a:ext cx="3569110" cy="66758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>
                <a:latin typeface="+mj-lt"/>
              </a:rPr>
              <a:t>Применение мер воздействия</a:t>
            </a:r>
            <a:endParaRPr>
              <a:latin typeface="+mj-lt"/>
            </a:endParaRPr>
          </a:p>
        </p:txBody>
      </p:sp>
      <p:sp>
        <p:nvSpPr>
          <p:cNvPr id="43" name="Стрелка: вправо 42"/>
          <p:cNvSpPr/>
          <p:nvPr/>
        </p:nvSpPr>
        <p:spPr bwMode="auto">
          <a:xfrm rot="16199999">
            <a:off x="7149677" y="4328081"/>
            <a:ext cx="305519" cy="3121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>
            <a:alphaModFix amt="5600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10914807" y="194760"/>
            <a:ext cx="974156" cy="14899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18772" y="1267901"/>
            <a:ext cx="4411641" cy="83364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t>Сертификат и знак соответствия</a:t>
            </a:r>
            <a:endParaRPr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194558" y="426254"/>
            <a:ext cx="4391102" cy="6209818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/>
        </p:blipFill>
        <p:spPr bwMode="auto">
          <a:xfrm>
            <a:off x="1260035" y="2928065"/>
            <a:ext cx="1863090" cy="27546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/>
        </p:blipFill>
        <p:spPr bwMode="auto">
          <a:xfrm>
            <a:off x="3123125" y="3032892"/>
            <a:ext cx="1607816" cy="1607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789330" y="4662811"/>
            <a:ext cx="6267968" cy="831075"/>
          </a:xfrm>
          <a:effectLst>
            <a:reflection endPos="0" dir="2100000" sy="-100000" algn="bl" rotWithShape="0"/>
          </a:effectLst>
        </p:spPr>
        <p:txBody>
          <a:bodyPr/>
          <a:lstStyle/>
          <a:p>
            <a:pPr>
              <a:defRPr/>
            </a:pPr>
            <a:r>
              <a:rPr lang="ru-RU" spc="0">
                <a:ln w="0"/>
                <a:solidFill>
                  <a:schemeClr val="accent2"/>
                </a:solidFill>
              </a:rPr>
              <a:t>Спасибо за внимание!</a:t>
            </a:r>
            <a:endParaRPr spc="0">
              <a:ln w="0"/>
              <a:solidFill>
                <a:schemeClr val="accent2"/>
              </a:solidFill>
            </a:endParaRPr>
          </a:p>
        </p:txBody>
      </p:sp>
      <p:pic>
        <p:nvPicPr>
          <p:cNvPr id="4" name="Объект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98659" y="500765"/>
            <a:ext cx="2449310" cy="374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2000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953927" y="5630660"/>
            <a:ext cx="4259483" cy="76277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</a:t>
            </a:r>
            <a:r>
              <a:rPr lang="en-US" sz="3600" u="sng">
                <a:solidFill>
                  <a:schemeClr val="tx1">
                    <a:lumMod val="95000"/>
                    <a:lumOff val="5000"/>
                  </a:schemeClr>
                </a:solidFill>
                <a:hlinkClick r:id="rId3" tooltip="https://biocontrol.kz/"/>
              </a:rPr>
              <a:t>https://biocontrol.kz/</a:t>
            </a:r>
            <a:endParaRPr lang="en-US" sz="36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sz="36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 flipH="1">
            <a:off x="4275881" y="5673026"/>
            <a:ext cx="678046" cy="6780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3310" y="5673026"/>
            <a:ext cx="678045" cy="6780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0" y="0"/>
            <a:ext cx="12238689" cy="5309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1121355" y="5750437"/>
            <a:ext cx="321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u="sng"/>
              <a:t>@qazaqbiocontrol</a:t>
            </a:r>
            <a:endParaRPr sz="2800" u="sng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/>
        </p:blipFill>
        <p:spPr bwMode="auto">
          <a:xfrm>
            <a:off x="8535363" y="5673026"/>
            <a:ext cx="678047" cy="6780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9213410" y="5750437"/>
            <a:ext cx="61172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u="sng"/>
              <a:t>@qazaqbiocontrol</a:t>
            </a:r>
            <a:endParaRPr sz="2800" u="sn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>
            <a:alphaModFix amt="5600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10914807" y="253754"/>
            <a:ext cx="974156" cy="14899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90115" y="389572"/>
            <a:ext cx="10611770" cy="832955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t>О нас</a:t>
            </a:r>
            <a:endParaRPr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Объект 2"/>
          <p:cNvSpPr txBox="1"/>
          <p:nvPr/>
        </p:nvSpPr>
        <p:spPr bwMode="auto">
          <a:xfrm>
            <a:off x="1801942" y="1358345"/>
            <a:ext cx="8519482" cy="2175937"/>
          </a:xfrm>
          <a:prstGeom prst="rect">
            <a:avLst/>
          </a:prstGeom>
          <a:noFill/>
          <a:ln>
            <a:noFill/>
          </a:ln>
          <a:effectLst>
            <a:glow rad="1003300">
              <a:schemeClr val="accent1">
                <a:lumMod val="20000"/>
                <a:lumOff val="80000"/>
                <a:alpha val="74000"/>
              </a:schemeClr>
            </a:glow>
            <a:softEdge rad="952500"/>
          </a:effectLst>
        </p:spPr>
        <p:txBody>
          <a:bodyPr vert="horz" lIns="0" tIns="45720" rIns="0" bIns="45720" rtlCol="0">
            <a:normAutofit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ü"/>
              <a:defRPr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Компания основана в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2020 году</a:t>
            </a:r>
            <a:endParaRPr/>
          </a:p>
          <a:p>
            <a:pPr>
              <a:buFont typeface="Wingdings"/>
              <a:buChar char="ü"/>
              <a:defRPr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Аккредитована в мае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2022 года</a:t>
            </a:r>
            <a:endParaRPr/>
          </a:p>
          <a:p>
            <a:pPr>
              <a:buFont typeface="Wingdings"/>
              <a:buChar char="ü"/>
              <a:defRPr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Международный опыт в сфере органики более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8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лет</a:t>
            </a:r>
            <a:endParaRPr/>
          </a:p>
          <a:p>
            <a:pPr>
              <a:buFont typeface="Wingdings"/>
              <a:buChar char="ü"/>
              <a:defRPr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Сотрудничество с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Европейскими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сертификационными органами и лабораториями</a:t>
            </a:r>
            <a:endParaRPr/>
          </a:p>
          <a:p>
            <a:pPr>
              <a:buFont typeface="Wingdings"/>
              <a:buChar char="ü"/>
              <a:defRPr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Наличие квалифицированных специалистов</a:t>
            </a:r>
            <a:endParaRPr/>
          </a:p>
          <a:p>
            <a:pPr>
              <a:buFont typeface="Wingdings"/>
              <a:buChar char="ü"/>
              <a:defRPr/>
            </a:pPr>
            <a:endParaRPr lang="ru-RU" sz="18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sz="1800"/>
          </a:p>
        </p:txBody>
      </p:sp>
      <p:grpSp>
        <p:nvGrpSpPr>
          <p:cNvPr id="5" name="Схема 4"/>
          <p:cNvGrpSpPr/>
          <p:nvPr/>
        </p:nvGrpSpPr>
        <p:grpSpPr bwMode="auto">
          <a:xfrm>
            <a:off x="2848218" y="3429000"/>
            <a:ext cx="8201104" cy="2987807"/>
            <a:chOff x="0" y="0"/>
            <a:chExt cx="0" cy="0"/>
          </a:xfrm>
        </p:grpSpPr>
        <p:sp>
          <p:nvSpPr>
            <p:cNvPr id="3" name="Арка 4294967295"/>
            <p:cNvSpPr/>
            <p:nvPr/>
          </p:nvSpPr>
          <p:spPr bwMode="auto">
            <a:xfrm>
              <a:off x="-3376751" y="-519302"/>
              <a:ext cx="4026413" cy="4026413"/>
            </a:xfrm>
            <a:prstGeom prst="blockArc">
              <a:avLst>
                <a:gd name="adj1" fmla="val 18900000"/>
                <a:gd name="adj2" fmla="val 2700000"/>
                <a:gd name="adj3" fmla="val 536"/>
              </a:avLst>
            </a:prstGeom>
            <a:noFill/>
            <a:ln w="15875" cap="flat" cmpd="sng" algn="ctr">
              <a:solidFill>
                <a:schemeClr val="accent3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4" name="Прямоугольник 4294967295"/>
            <p:cNvSpPr/>
            <p:nvPr/>
          </p:nvSpPr>
          <p:spPr bwMode="auto">
            <a:xfrm>
              <a:off x="285091" y="186678"/>
              <a:ext cx="7877823" cy="373595"/>
            </a:xfrm>
            <a:prstGeom prst="rect">
              <a:avLst/>
            </a:prstGeom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96541" tIns="48260" rIns="48260" bIns="4826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None/>
                <a:defRPr/>
              </a:pPr>
              <a:r>
                <a:rPr lang="ru-RU" sz="1900" b="1" i="0">
                  <a:latin typeface="+mj-lt"/>
                </a:rPr>
                <a:t>Сертификация по органическим стандартам РК</a:t>
              </a:r>
              <a:endParaRPr sz="1900" b="1"/>
            </a:p>
          </p:txBody>
        </p:sp>
        <p:sp>
          <p:nvSpPr>
            <p:cNvPr id="6" name="Овал 4294967295"/>
            <p:cNvSpPr/>
            <p:nvPr/>
          </p:nvSpPr>
          <p:spPr bwMode="auto">
            <a:xfrm>
              <a:off x="51594" y="139978"/>
              <a:ext cx="466994" cy="4669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chemeClr val="accent2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8" name="Прямоугольник 4294967295"/>
            <p:cNvSpPr/>
            <p:nvPr/>
          </p:nvSpPr>
          <p:spPr bwMode="auto">
            <a:xfrm>
              <a:off x="552799" y="746892"/>
              <a:ext cx="7610115" cy="373595"/>
            </a:xfrm>
            <a:prstGeom prst="rect">
              <a:avLst/>
            </a:prstGeom>
            <a:solidFill>
              <a:schemeClr val="accent2">
                <a:hueOff val="810023"/>
                <a:satOff val="113"/>
                <a:lumOff val="98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96541" tIns="48260" rIns="48260" bIns="4826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None/>
                <a:defRPr/>
              </a:pPr>
              <a:r>
                <a:rPr lang="ru-RU" sz="1900" b="1" i="0">
                  <a:latin typeface="+mj-lt"/>
                </a:rPr>
                <a:t>Инспекция по Европейским стандартам и стандарту </a:t>
              </a:r>
              <a:r>
                <a:rPr lang="en-US" sz="1900" b="1" i="0">
                  <a:latin typeface="+mj-lt"/>
                </a:rPr>
                <a:t>NOP</a:t>
              </a:r>
              <a:endParaRPr sz="1900" b="1"/>
            </a:p>
          </p:txBody>
        </p:sp>
        <p:sp>
          <p:nvSpPr>
            <p:cNvPr id="9" name="Овал 4294967295"/>
            <p:cNvSpPr/>
            <p:nvPr/>
          </p:nvSpPr>
          <p:spPr bwMode="auto">
            <a:xfrm>
              <a:off x="319301" y="700192"/>
              <a:ext cx="466994" cy="4669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chemeClr val="accent2">
                  <a:hueOff val="810023"/>
                  <a:satOff val="113"/>
                  <a:lumOff val="98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1" name="Прямоугольник 4294967295"/>
            <p:cNvSpPr/>
            <p:nvPr/>
          </p:nvSpPr>
          <p:spPr bwMode="auto">
            <a:xfrm>
              <a:off x="634963" y="1307106"/>
              <a:ext cx="7527950" cy="373595"/>
            </a:xfrm>
            <a:prstGeom prst="rect">
              <a:avLst/>
            </a:prstGeom>
            <a:solidFill>
              <a:schemeClr val="accent2">
                <a:hueOff val="1620045"/>
                <a:satOff val="225"/>
                <a:lumOff val="196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96541" tIns="48260" rIns="48260" bIns="4826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None/>
                <a:defRPr/>
              </a:pPr>
              <a:r>
                <a:rPr lang="ru-RU" sz="1900" b="1" i="0">
                  <a:latin typeface="+mj-lt"/>
                </a:rPr>
                <a:t>Консалтинг по международным стандартам</a:t>
              </a:r>
              <a:endParaRPr sz="1900" b="1"/>
            </a:p>
          </p:txBody>
        </p:sp>
        <p:sp>
          <p:nvSpPr>
            <p:cNvPr id="13" name="Овал 4294967295"/>
            <p:cNvSpPr/>
            <p:nvPr/>
          </p:nvSpPr>
          <p:spPr bwMode="auto">
            <a:xfrm>
              <a:off x="401466" y="1260406"/>
              <a:ext cx="466994" cy="4669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chemeClr val="accent2">
                  <a:hueOff val="1620045"/>
                  <a:satOff val="225"/>
                  <a:lumOff val="196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4" name="Прямоугольник 4294967295"/>
            <p:cNvSpPr/>
            <p:nvPr/>
          </p:nvSpPr>
          <p:spPr bwMode="auto">
            <a:xfrm>
              <a:off x="552799" y="1867320"/>
              <a:ext cx="7610115" cy="373595"/>
            </a:xfrm>
            <a:prstGeom prst="rect">
              <a:avLst/>
            </a:prstGeom>
            <a:solidFill>
              <a:schemeClr val="accent2">
                <a:hueOff val="2430068"/>
                <a:satOff val="338"/>
                <a:lumOff val="294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96541" tIns="48260" rIns="48260" bIns="4826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900" b="1" i="0">
                  <a:latin typeface="+mj-lt"/>
                </a:rPr>
                <a:t>Разъяснение по стандартам РК</a:t>
              </a:r>
              <a:endParaRPr sz="1900" b="1"/>
            </a:p>
          </p:txBody>
        </p:sp>
        <p:sp>
          <p:nvSpPr>
            <p:cNvPr id="15" name="Овал 4294967295"/>
            <p:cNvSpPr/>
            <p:nvPr/>
          </p:nvSpPr>
          <p:spPr bwMode="auto">
            <a:xfrm>
              <a:off x="319301" y="1820620"/>
              <a:ext cx="466994" cy="4669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chemeClr val="accent2">
                  <a:hueOff val="2430068"/>
                  <a:satOff val="338"/>
                  <a:lumOff val="294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6" name="Прямоугольник 4294967295"/>
            <p:cNvSpPr/>
            <p:nvPr/>
          </p:nvSpPr>
          <p:spPr bwMode="auto">
            <a:xfrm>
              <a:off x="285091" y="2427534"/>
              <a:ext cx="7877823" cy="373595"/>
            </a:xfrm>
            <a:prstGeom prst="rect">
              <a:avLst/>
            </a:prstGeom>
            <a:solidFill>
              <a:srgbClr val="4AA537"/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296541" tIns="48260" rIns="48260" bIns="4826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900" b="1" i="0">
                  <a:latin typeface="+mj-lt"/>
                </a:rPr>
                <a:t>Сюрвейерские услуги</a:t>
              </a:r>
            </a:p>
          </p:txBody>
        </p:sp>
        <p:sp>
          <p:nvSpPr>
            <p:cNvPr id="17" name="Овал 4294967295"/>
            <p:cNvSpPr/>
            <p:nvPr/>
          </p:nvSpPr>
          <p:spPr bwMode="auto">
            <a:xfrm>
              <a:off x="51594" y="2380834"/>
              <a:ext cx="466994" cy="46699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5875" cap="flat" cmpd="sng" algn="ctr">
              <a:solidFill>
                <a:schemeClr val="accent2">
                  <a:hueOff val="3240090"/>
                  <a:satOff val="451"/>
                  <a:lumOff val="392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  <p:sp>
        <p:nvSpPr>
          <p:cNvPr id="7" name="Овал 6"/>
          <p:cNvSpPr/>
          <p:nvPr/>
        </p:nvSpPr>
        <p:spPr bwMode="auto">
          <a:xfrm>
            <a:off x="705646" y="3829189"/>
            <a:ext cx="2192593" cy="211958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latin typeface="+mj-lt"/>
              </a:rPr>
              <a:t>Наши услуги</a:t>
            </a:r>
            <a:endParaRPr sz="2400" b="1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>
            <a:alphaModFix amt="5600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10914807" y="253754"/>
            <a:ext cx="974156" cy="1489964"/>
          </a:xfrm>
          <a:prstGeom prst="rect">
            <a:avLst/>
          </a:prstGeom>
          <a:noFill/>
        </p:spPr>
      </p:pic>
      <p:sp>
        <p:nvSpPr>
          <p:cNvPr id="12" name="Объект 2"/>
          <p:cNvSpPr txBox="1"/>
          <p:nvPr/>
        </p:nvSpPr>
        <p:spPr bwMode="auto">
          <a:xfrm>
            <a:off x="4866289" y="2283442"/>
            <a:ext cx="7022673" cy="444318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  <a:effectLst>
            <a:glow rad="1003300">
              <a:schemeClr val="accent1">
                <a:lumMod val="20000"/>
                <a:lumOff val="80000"/>
                <a:alpha val="74000"/>
              </a:schemeClr>
            </a:glow>
            <a:softEdge rad="952500"/>
          </a:effectLst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14375">
              <a:buNone/>
              <a:defRPr/>
            </a:pPr>
            <a:r>
              <a:rPr lang="ru-RU" sz="2400">
                <a:latin typeface="+mj-lt"/>
              </a:rPr>
              <a:t>Органическое сельское хозяйство - </a:t>
            </a:r>
            <a:r>
              <a:rPr lang="ru-RU" sz="2400" b="1">
                <a:latin typeface="+mj-lt"/>
              </a:rPr>
              <a:t>производственная система</a:t>
            </a:r>
            <a:r>
              <a:rPr lang="ru-RU" sz="2400">
                <a:latin typeface="+mj-lt"/>
              </a:rPr>
              <a:t>, которая поддерживает здоровье почв, экосистем и людей. Зависит от экологических процессов, биологического разнообразия и природных циклов, характерных для местных условий, избегая использования неблагоприятных ресурсов. Органическое сельское хозяйство объединяет традиции, нововведения и науку, чтобы улучшить состояние окружающей среды и развивать справедливые взаимоотношения и достойный уровень жизни для всего вышеуказанного</a:t>
            </a:r>
            <a:endParaRPr lang="en-US" sz="2400">
              <a:latin typeface="+mj-lt"/>
            </a:endParaRPr>
          </a:p>
          <a:p>
            <a:pPr marL="0" indent="0">
              <a:buNone/>
              <a:defRPr/>
            </a:pPr>
            <a:endParaRPr lang="en-US" sz="2400">
              <a:latin typeface="+mj-lt"/>
            </a:endParaRPr>
          </a:p>
          <a:p>
            <a:pPr marL="0" indent="0" algn="r">
              <a:buNone/>
              <a:defRPr/>
            </a:pPr>
            <a:r>
              <a:rPr lang="en-US" sz="1200"/>
              <a:t>As approved by the IFOAM General Assembly in Vignola, Italy in June 2008.</a:t>
            </a:r>
            <a:endParaRPr sz="140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1862" y="1160520"/>
            <a:ext cx="6108273" cy="87210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t>Что такое органическое сельское хозяйство?</a:t>
            </a:r>
            <a:endParaRPr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5738" y="2283441"/>
            <a:ext cx="3840192" cy="3840192"/>
          </a:xfrm>
          <a:prstGeom prst="rect">
            <a:avLst/>
          </a:prstGeom>
          <a:blipFill>
            <a:blip r:embed="rId5">
              <a:alphaModFix amt="62000"/>
            </a:blip>
            <a:tile tx="0" ty="0" sx="100000" sy="100000" flip="none" algn="tl"/>
          </a:blipFill>
          <a:effectLst>
            <a:glow rad="127000">
              <a:schemeClr val="accent1">
                <a:alpha val="40000"/>
              </a:schemeClr>
            </a:glow>
            <a:reflection endPos="0" dist="50800" dir="21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>
            <a:alphaModFix amt="5600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10806652" y="155431"/>
            <a:ext cx="974156" cy="14899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1959" y="350243"/>
            <a:ext cx="10611770" cy="832955"/>
          </a:xfrm>
        </p:spPr>
        <p:txBody>
          <a:bodyPr/>
          <a:lstStyle/>
          <a:p>
            <a:pPr algn="ctr">
              <a:defRPr/>
            </a:pPr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t>Нормативные документы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b="1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" name="Схема 3"/>
          <p:cNvGrpSpPr/>
          <p:nvPr/>
        </p:nvGrpSpPr>
        <p:grpSpPr bwMode="auto">
          <a:xfrm>
            <a:off x="1749132" y="1061545"/>
            <a:ext cx="8687640" cy="5796455"/>
            <a:chOff x="0" y="0"/>
            <a:chExt cx="0" cy="0"/>
          </a:xfrm>
        </p:grpSpPr>
        <p:sp>
          <p:nvSpPr>
            <p:cNvPr id="3" name="Прямоугольник 4294967295"/>
            <p:cNvSpPr/>
            <p:nvPr/>
          </p:nvSpPr>
          <p:spPr bwMode="auto">
            <a:xfrm>
              <a:off x="0" y="183340"/>
              <a:ext cx="2714887" cy="16289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None/>
                <a:defRPr/>
              </a:pPr>
              <a:r>
                <a:rPr sz="1600" b="1">
                  <a:solidFill>
                    <a:schemeClr val="tx1"/>
                  </a:solidFill>
                  <a:latin typeface="+mj-lt"/>
                </a:rPr>
                <a:t>Закон РК от 27 ноября 2015 года </a:t>
              </a:r>
              <a:r>
                <a:rPr lang="en-US" sz="1600" b="1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sz="1600" b="1">
                  <a:solidFill>
                    <a:schemeClr val="tx1"/>
                  </a:solidFill>
                  <a:latin typeface="+mj-lt"/>
                </a:rPr>
                <a:t>№ 423-V </a:t>
              </a:r>
              <a:endParaRPr lang="en-US" sz="1600" b="1" dirty="0">
                <a:solidFill>
                  <a:schemeClr val="tx1"/>
                </a:solidFill>
                <a:latin typeface="+mj-lt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None/>
                <a:defRPr/>
              </a:pPr>
              <a:r>
                <a:rPr sz="1600">
                  <a:solidFill>
                    <a:schemeClr val="tx1"/>
                  </a:solidFill>
                  <a:latin typeface="+mj-lt"/>
                </a:rPr>
                <a:t>ЗРК О производстве органической продукции</a:t>
              </a: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 </a:t>
              </a: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294967295"/>
            <p:cNvSpPr/>
            <p:nvPr/>
          </p:nvSpPr>
          <p:spPr bwMode="auto">
            <a:xfrm>
              <a:off x="2986376" y="183340"/>
              <a:ext cx="2714887" cy="16289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None/>
                <a:defRPr/>
              </a:pPr>
              <a:r>
                <a: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Приказ № 230 от 23.05.2016</a:t>
              </a:r>
              <a:endParaRPr lang="en-US" sz="1600" b="1" dirty="0">
                <a:solidFill>
                  <a:schemeClr val="tx1"/>
                </a:solidFill>
                <a:latin typeface="+mj-lt"/>
                <a:ea typeface="+mn-ea"/>
                <a:cs typeface="+mn-cs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None/>
                <a:defRPr/>
              </a:pPr>
              <a:r>
                <a: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 </a:t>
              </a:r>
              <a:r>
                <a:rPr sz="1600" b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Правила производства и оборота органической продукции</a:t>
              </a: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4294967295"/>
            <p:cNvSpPr/>
            <p:nvPr/>
          </p:nvSpPr>
          <p:spPr bwMode="auto">
            <a:xfrm>
              <a:off x="5972752" y="183340"/>
              <a:ext cx="2714887" cy="16289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1600" b="1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Приказ № 231 от 23.05.2016  </a:t>
              </a:r>
              <a:endParaRPr lang="en-US" sz="1600" b="1" dirty="0">
                <a:solidFill>
                  <a:schemeClr val="tx1"/>
                </a:solidFill>
                <a:latin typeface="+mj-lt"/>
                <a:ea typeface="+mn-ea"/>
                <a:cs typeface="+mn-cs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1600" b="0">
                  <a:solidFill>
                    <a:schemeClr val="tx1"/>
                  </a:solidFill>
                  <a:latin typeface="+mj-lt"/>
                  <a:ea typeface="+mn-ea"/>
                  <a:cs typeface="+mn-cs"/>
                </a:rPr>
                <a:t>МСХ РК года Список разрешенных средств, применяемых при производстве органической </a:t>
              </a:r>
              <a:endParaRPr sz="160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4294967295"/>
            <p:cNvSpPr/>
            <p:nvPr/>
          </p:nvSpPr>
          <p:spPr bwMode="auto">
            <a:xfrm>
              <a:off x="0" y="2083761"/>
              <a:ext cx="2714887" cy="16289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1600" b="1">
                  <a:solidFill>
                    <a:schemeClr val="tx1"/>
                  </a:solidFill>
                  <a:latin typeface="+mj-lt"/>
                </a:rPr>
                <a:t>СТ РК 3111-2017</a:t>
              </a:r>
              <a:r>
                <a:rPr lang="ru-RU" sz="1600" b="1" dirty="0">
                  <a:solidFill>
                    <a:schemeClr val="tx1"/>
                  </a:solidFill>
                  <a:latin typeface="+mj-lt"/>
                </a:rPr>
                <a:t> </a:t>
              </a:r>
              <a:endParaRPr lang="en-US" sz="1600" b="1" dirty="0">
                <a:solidFill>
                  <a:schemeClr val="tx1"/>
                </a:solidFill>
                <a:latin typeface="+mj-lt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Продукция органическая. Требования к процессу производства</a:t>
              </a:r>
              <a:endParaRPr sz="1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" name="Прямоугольник 4294967295"/>
            <p:cNvSpPr/>
            <p:nvPr/>
          </p:nvSpPr>
          <p:spPr bwMode="auto">
            <a:xfrm>
              <a:off x="2986376" y="2083761"/>
              <a:ext cx="2714887" cy="1628931"/>
            </a:xfrm>
            <a:prstGeom prst="rect">
              <a:avLst/>
            </a:prstGeom>
            <a:gradFill rotWithShape="0">
              <a:gsLst>
                <a:gs pos="0">
                  <a:schemeClr val="lt1">
                    <a:hueOff val="0"/>
                    <a:satOff val="0"/>
                    <a:lumOff val="0"/>
                    <a:alphaOff val="0"/>
                    <a:shade val="85000"/>
                    <a:satMod val="130000"/>
                  </a:schemeClr>
                </a:gs>
                <a:gs pos="34000">
                  <a:schemeClr val="lt1">
                    <a:hueOff val="0"/>
                    <a:satOff val="0"/>
                    <a:lumOff val="0"/>
                    <a:alphaOff val="0"/>
                    <a:shade val="87000"/>
                    <a:satMod val="125000"/>
                  </a:schemeClr>
                </a:gs>
                <a:gs pos="70000">
                  <a:schemeClr val="lt1">
                    <a:hueOff val="0"/>
                    <a:satOff val="0"/>
                    <a:lumOff val="0"/>
                    <a:alphaOff val="0"/>
                    <a:tint val="100000"/>
                    <a:shade val="90000"/>
                    <a:satMod val="130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alphaOff val="0"/>
                    <a:tint val="100000"/>
                    <a:shade val="100000"/>
                    <a:satMod val="110000"/>
                  </a:schemeClr>
                </a:gs>
              </a:gsLst>
              <a:path path="circle"/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1600" b="1">
                  <a:solidFill>
                    <a:schemeClr val="tx1"/>
                  </a:solidFill>
                  <a:latin typeface="+mj-lt"/>
                </a:rPr>
                <a:t>СТ РК 3110-2017</a:t>
              </a:r>
              <a:r>
                <a:rPr lang="ru-RU" sz="1600" b="1" dirty="0">
                  <a:solidFill>
                    <a:schemeClr val="tx1"/>
                  </a:solidFill>
                  <a:latin typeface="+mj-lt"/>
                </a:rPr>
                <a:t> </a:t>
              </a:r>
              <a:endParaRPr lang="en-US" sz="1600" b="1" dirty="0">
                <a:solidFill>
                  <a:schemeClr val="tx1"/>
                </a:solidFill>
                <a:latin typeface="+mj-lt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Оценка соответствия. Требования к органам по подтверждению соответствия  производства органической продукции и органической продукции.</a:t>
              </a:r>
              <a:endParaRPr sz="1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" name="Прямоугольник 4294967295"/>
            <p:cNvSpPr/>
            <p:nvPr/>
          </p:nvSpPr>
          <p:spPr bwMode="auto">
            <a:xfrm>
              <a:off x="5972752" y="2083761"/>
              <a:ext cx="2714887" cy="162893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1600" b="1">
                  <a:solidFill>
                    <a:schemeClr val="tx1"/>
                  </a:solidFill>
                  <a:latin typeface="+mj-lt"/>
                </a:rPr>
                <a:t>СТ РК 3109-2017</a:t>
              </a:r>
              <a:r>
                <a:rPr lang="ru-RU" sz="1600" b="1" dirty="0">
                  <a:solidFill>
                    <a:schemeClr val="tx1"/>
                  </a:solidFill>
                  <a:latin typeface="+mj-lt"/>
                </a:rPr>
                <a:t> </a:t>
              </a:r>
              <a:endParaRPr lang="en-US" sz="1600" b="1" dirty="0">
                <a:solidFill>
                  <a:schemeClr val="tx1"/>
                </a:solidFill>
                <a:latin typeface="+mj-lt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Продукция органическая. Национальный знак соответствия. Технические требования и порядок маркирования органической продукции.</a:t>
              </a:r>
              <a:endParaRPr sz="16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Прямоугольник 4294967295"/>
            <p:cNvSpPr/>
            <p:nvPr/>
          </p:nvSpPr>
          <p:spPr bwMode="auto">
            <a:xfrm>
              <a:off x="2986376" y="3984182"/>
              <a:ext cx="2714887" cy="16289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1600" b="1">
                  <a:solidFill>
                    <a:schemeClr val="tx1"/>
                  </a:solidFill>
                  <a:latin typeface="+mj-lt"/>
                </a:rPr>
                <a:t>СТ РК 3455-2019 </a:t>
              </a:r>
              <a:endParaRPr lang="en-US" sz="1600" b="1" dirty="0">
                <a:solidFill>
                  <a:schemeClr val="tx1"/>
                </a:solidFill>
                <a:latin typeface="+mj-lt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sz="1600">
                  <a:solidFill>
                    <a:schemeClr val="tx1"/>
                  </a:solidFill>
                  <a:latin typeface="+mj-lt"/>
                </a:rPr>
                <a:t>Термины и определения органической продукции</a:t>
              </a:r>
              <a:endParaRPr sz="16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>
            <a:alphaModFix amt="5600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10914807" y="194760"/>
            <a:ext cx="974156" cy="1489964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484586" y="1121993"/>
            <a:ext cx="9222828" cy="56273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/>
              <a:t>Какие сферы попадают под сертификацию?</a:t>
            </a:r>
            <a:endParaRPr b="1"/>
          </a:p>
        </p:txBody>
      </p:sp>
      <p:grpSp>
        <p:nvGrpSpPr>
          <p:cNvPr id="6" name="Схема 5"/>
          <p:cNvGrpSpPr/>
          <p:nvPr/>
        </p:nvGrpSpPr>
        <p:grpSpPr bwMode="auto">
          <a:xfrm>
            <a:off x="724180" y="1882772"/>
            <a:ext cx="5313165" cy="4568931"/>
            <a:chOff x="0" y="0"/>
            <a:chExt cx="0" cy="0"/>
          </a:xfrm>
        </p:grpSpPr>
        <p:sp>
          <p:nvSpPr>
            <p:cNvPr id="2" name="Скругленный прямоугольник 4294967295"/>
            <p:cNvSpPr/>
            <p:nvPr/>
          </p:nvSpPr>
          <p:spPr bwMode="auto">
            <a:xfrm>
              <a:off x="97" y="106372"/>
              <a:ext cx="2298396" cy="917091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65000"/>
                    <a:shade val="92000"/>
                    <a:satMod val="130000"/>
                  </a:schemeClr>
                </a:gs>
                <a:gs pos="45000">
                  <a:schemeClr val="accent1">
                    <a:hueOff val="0"/>
                    <a:satOff val="0"/>
                    <a:lumOff val="0"/>
                    <a:alphaOff val="0"/>
                    <a:tint val="60000"/>
                    <a:shade val="99000"/>
                    <a:satMod val="12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55000"/>
                    <a:satMod val="14000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Растениеводство</a:t>
              </a:r>
              <a:endParaRPr sz="22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" name="Полилиния 4294967295"/>
            <p:cNvSpPr/>
            <p:nvPr/>
          </p:nvSpPr>
          <p:spPr bwMode="auto">
            <a:xfrm>
              <a:off x="229937" y="1023464"/>
              <a:ext cx="229839" cy="687818"/>
            </a:xfrm>
            <a:custGeom>
              <a:avLst/>
              <a:gdLst/>
              <a:ahLst/>
              <a:cxnLst/>
              <a:rect l="0" t="0" r="0" b="0"/>
              <a:pathLst>
                <a:path w="229839" h="687818" extrusionOk="0">
                  <a:moveTo>
                    <a:pt x="0" y="0"/>
                  </a:moveTo>
                  <a:lnTo>
                    <a:pt x="0" y="687818"/>
                  </a:lnTo>
                  <a:lnTo>
                    <a:pt x="229839" y="687818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5" name="Скругленный прямоугольник 4294967295"/>
            <p:cNvSpPr/>
            <p:nvPr/>
          </p:nvSpPr>
          <p:spPr bwMode="auto">
            <a:xfrm>
              <a:off x="459777" y="1252737"/>
              <a:ext cx="1651131" cy="9170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Фрукты/орехи/  овощи</a:t>
              </a:r>
              <a:endParaRPr sz="1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" name="Полилиния 4294967295"/>
            <p:cNvSpPr/>
            <p:nvPr/>
          </p:nvSpPr>
          <p:spPr bwMode="auto">
            <a:xfrm>
              <a:off x="229937" y="1023464"/>
              <a:ext cx="229839" cy="1834182"/>
            </a:xfrm>
            <a:custGeom>
              <a:avLst/>
              <a:gdLst/>
              <a:ahLst/>
              <a:cxnLst/>
              <a:rect l="0" t="0" r="0" b="0"/>
              <a:pathLst>
                <a:path w="229839" h="1834182" extrusionOk="0">
                  <a:moveTo>
                    <a:pt x="0" y="0"/>
                  </a:moveTo>
                  <a:lnTo>
                    <a:pt x="0" y="1834183"/>
                  </a:lnTo>
                  <a:lnTo>
                    <a:pt x="229839" y="1834183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8" name="Скругленный прямоугольник 4294967295"/>
            <p:cNvSpPr/>
            <p:nvPr/>
          </p:nvSpPr>
          <p:spPr bwMode="auto">
            <a:xfrm>
              <a:off x="459777" y="2399101"/>
              <a:ext cx="1467346" cy="9170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Зерновые/ масличные/ бобовые </a:t>
              </a:r>
              <a:endParaRPr/>
            </a:p>
          </p:txBody>
        </p:sp>
        <p:sp>
          <p:nvSpPr>
            <p:cNvPr id="9" name="Полилиния 4294967295"/>
            <p:cNvSpPr/>
            <p:nvPr/>
          </p:nvSpPr>
          <p:spPr bwMode="auto">
            <a:xfrm>
              <a:off x="229937" y="1023464"/>
              <a:ext cx="229839" cy="2980548"/>
            </a:xfrm>
            <a:custGeom>
              <a:avLst/>
              <a:gdLst/>
              <a:ahLst/>
              <a:cxnLst/>
              <a:rect l="0" t="0" r="0" b="0"/>
              <a:pathLst>
                <a:path w="229839" h="2980548" extrusionOk="0">
                  <a:moveTo>
                    <a:pt x="0" y="0"/>
                  </a:moveTo>
                  <a:lnTo>
                    <a:pt x="0" y="2980548"/>
                  </a:lnTo>
                  <a:lnTo>
                    <a:pt x="229839" y="2980548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Скругленный прямоугольник 4294967295"/>
            <p:cNvSpPr/>
            <p:nvPr/>
          </p:nvSpPr>
          <p:spPr bwMode="auto">
            <a:xfrm>
              <a:off x="459777" y="3545466"/>
              <a:ext cx="1629385" cy="9170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Дикоросы (грибы/ягоды</a:t>
              </a:r>
              <a:r>
                <a:rPr lang="ru-RU" sz="17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)</a:t>
              </a:r>
              <a:endParaRPr/>
            </a:p>
          </p:txBody>
        </p:sp>
        <p:sp>
          <p:nvSpPr>
            <p:cNvPr id="13" name="Скругленный прямоугольник 4294967295"/>
            <p:cNvSpPr/>
            <p:nvPr/>
          </p:nvSpPr>
          <p:spPr bwMode="auto">
            <a:xfrm>
              <a:off x="2757040" y="106372"/>
              <a:ext cx="2556026" cy="917091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65000"/>
                    <a:shade val="92000"/>
                    <a:satMod val="130000"/>
                  </a:schemeClr>
                </a:gs>
                <a:gs pos="45000">
                  <a:schemeClr val="accent1">
                    <a:hueOff val="0"/>
                    <a:satOff val="0"/>
                    <a:lumOff val="0"/>
                    <a:alphaOff val="0"/>
                    <a:tint val="60000"/>
                    <a:shade val="99000"/>
                    <a:satMod val="12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55000"/>
                    <a:satMod val="14000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Животноводство</a:t>
              </a:r>
              <a:endParaRPr sz="22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4" name="Полилиния 4294967295"/>
            <p:cNvSpPr/>
            <p:nvPr/>
          </p:nvSpPr>
          <p:spPr bwMode="auto">
            <a:xfrm>
              <a:off x="3012643" y="1023464"/>
              <a:ext cx="255602" cy="687818"/>
            </a:xfrm>
            <a:custGeom>
              <a:avLst/>
              <a:gdLst/>
              <a:ahLst/>
              <a:cxnLst/>
              <a:rect l="0" t="0" r="0" b="0"/>
              <a:pathLst>
                <a:path w="255602" h="687818" extrusionOk="0">
                  <a:moveTo>
                    <a:pt x="0" y="0"/>
                  </a:moveTo>
                  <a:lnTo>
                    <a:pt x="0" y="687818"/>
                  </a:lnTo>
                  <a:lnTo>
                    <a:pt x="255602" y="687818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5" name="Скругленный прямоугольник 4294967295"/>
            <p:cNvSpPr/>
            <p:nvPr/>
          </p:nvSpPr>
          <p:spPr bwMode="auto">
            <a:xfrm>
              <a:off x="3268245" y="1252737"/>
              <a:ext cx="1467346" cy="9170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Пчеловодство</a:t>
              </a:r>
              <a:endParaRPr sz="1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6" name="Полилиния 4294967295"/>
            <p:cNvSpPr/>
            <p:nvPr/>
          </p:nvSpPr>
          <p:spPr bwMode="auto">
            <a:xfrm>
              <a:off x="3012643" y="1023464"/>
              <a:ext cx="255602" cy="1834182"/>
            </a:xfrm>
            <a:custGeom>
              <a:avLst/>
              <a:gdLst/>
              <a:ahLst/>
              <a:cxnLst/>
              <a:rect l="0" t="0" r="0" b="0"/>
              <a:pathLst>
                <a:path w="255602" h="1834182" extrusionOk="0">
                  <a:moveTo>
                    <a:pt x="0" y="0"/>
                  </a:moveTo>
                  <a:lnTo>
                    <a:pt x="0" y="1834183"/>
                  </a:lnTo>
                  <a:lnTo>
                    <a:pt x="255602" y="1834183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7" name="Скругленный прямоугольник 4294967295"/>
            <p:cNvSpPr/>
            <p:nvPr/>
          </p:nvSpPr>
          <p:spPr bwMode="auto">
            <a:xfrm>
              <a:off x="3268245" y="2399101"/>
              <a:ext cx="1467346" cy="917091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Молоко/мясо  /яйца</a:t>
              </a:r>
              <a:endParaRPr sz="1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1" name="Схема 10"/>
          <p:cNvGrpSpPr/>
          <p:nvPr/>
        </p:nvGrpSpPr>
        <p:grpSpPr bwMode="auto">
          <a:xfrm>
            <a:off x="6037346" y="1966854"/>
            <a:ext cx="5545053" cy="4565862"/>
            <a:chOff x="0" y="0"/>
            <a:chExt cx="0" cy="0"/>
          </a:xfrm>
        </p:grpSpPr>
        <p:sp>
          <p:nvSpPr>
            <p:cNvPr id="18" name="Скругленный прямоугольник 4294967295"/>
            <p:cNvSpPr/>
            <p:nvPr/>
          </p:nvSpPr>
          <p:spPr bwMode="auto">
            <a:xfrm>
              <a:off x="447839" y="22420"/>
              <a:ext cx="2272438" cy="961178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65000"/>
                    <a:shade val="92000"/>
                    <a:satMod val="130000"/>
                  </a:schemeClr>
                </a:gs>
                <a:gs pos="45000">
                  <a:schemeClr val="accent1">
                    <a:hueOff val="0"/>
                    <a:satOff val="0"/>
                    <a:lumOff val="0"/>
                    <a:alphaOff val="0"/>
                    <a:tint val="60000"/>
                    <a:shade val="99000"/>
                    <a:satMod val="12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55000"/>
                    <a:satMod val="14000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Переработка</a:t>
              </a:r>
              <a:endParaRPr sz="22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9" name="Полилиния 4294967295"/>
            <p:cNvSpPr/>
            <p:nvPr/>
          </p:nvSpPr>
          <p:spPr bwMode="auto">
            <a:xfrm>
              <a:off x="675083" y="983599"/>
              <a:ext cx="321835" cy="667067"/>
            </a:xfrm>
            <a:custGeom>
              <a:avLst/>
              <a:gdLst/>
              <a:ahLst/>
              <a:cxnLst/>
              <a:rect l="0" t="0" r="0" b="0"/>
              <a:pathLst>
                <a:path w="321835" h="667067" extrusionOk="0">
                  <a:moveTo>
                    <a:pt x="0" y="0"/>
                  </a:moveTo>
                  <a:lnTo>
                    <a:pt x="0" y="667067"/>
                  </a:lnTo>
                  <a:lnTo>
                    <a:pt x="321835" y="667067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0" name="Скругленный прямоугольник 4294967295"/>
            <p:cNvSpPr/>
            <p:nvPr/>
          </p:nvSpPr>
          <p:spPr bwMode="auto">
            <a:xfrm>
              <a:off x="996918" y="1170078"/>
              <a:ext cx="1537886" cy="961178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Соки/напитки/</a:t>
              </a:r>
              <a:endParaRPr/>
            </a:p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пюре</a:t>
              </a:r>
              <a:endParaRPr sz="1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Полилиния 4294967295"/>
            <p:cNvSpPr/>
            <p:nvPr/>
          </p:nvSpPr>
          <p:spPr bwMode="auto">
            <a:xfrm>
              <a:off x="675083" y="983599"/>
              <a:ext cx="206232" cy="1900067"/>
            </a:xfrm>
            <a:custGeom>
              <a:avLst/>
              <a:gdLst/>
              <a:ahLst/>
              <a:cxnLst/>
              <a:rect l="0" t="0" r="0" b="0"/>
              <a:pathLst>
                <a:path w="206232" h="1900067" extrusionOk="0">
                  <a:moveTo>
                    <a:pt x="0" y="0"/>
                  </a:moveTo>
                  <a:lnTo>
                    <a:pt x="0" y="1900067"/>
                  </a:lnTo>
                  <a:lnTo>
                    <a:pt x="206232" y="1900067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2" name="Скругленный прямоугольник 4294967295"/>
            <p:cNvSpPr/>
            <p:nvPr/>
          </p:nvSpPr>
          <p:spPr bwMode="auto">
            <a:xfrm>
              <a:off x="881314" y="2403078"/>
              <a:ext cx="2062043" cy="961178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Сыры/колбасы/</a:t>
              </a:r>
              <a:endParaRPr/>
            </a:p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полуфабрикаты</a:t>
              </a:r>
              <a:endParaRPr/>
            </a:p>
          </p:txBody>
        </p:sp>
        <p:sp>
          <p:nvSpPr>
            <p:cNvPr id="23" name="Полилиния 4294967295"/>
            <p:cNvSpPr/>
            <p:nvPr/>
          </p:nvSpPr>
          <p:spPr bwMode="auto">
            <a:xfrm>
              <a:off x="675083" y="983599"/>
              <a:ext cx="206232" cy="3101672"/>
            </a:xfrm>
            <a:custGeom>
              <a:avLst/>
              <a:gdLst/>
              <a:ahLst/>
              <a:cxnLst/>
              <a:rect l="0" t="0" r="0" b="0"/>
              <a:pathLst>
                <a:path w="206232" h="3101672" extrusionOk="0">
                  <a:moveTo>
                    <a:pt x="0" y="0"/>
                  </a:moveTo>
                  <a:lnTo>
                    <a:pt x="0" y="3101672"/>
                  </a:lnTo>
                  <a:lnTo>
                    <a:pt x="206232" y="3101672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4" name="Скругленный прямоугольник 4294967295"/>
            <p:cNvSpPr/>
            <p:nvPr/>
          </p:nvSpPr>
          <p:spPr bwMode="auto">
            <a:xfrm>
              <a:off x="881314" y="3604683"/>
              <a:ext cx="2284145" cy="961178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Крупы/ макароны/</a:t>
              </a:r>
              <a:endParaRPr/>
            </a:p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хлеб</a:t>
              </a:r>
              <a:endParaRPr/>
            </a:p>
          </p:txBody>
        </p:sp>
        <p:sp>
          <p:nvSpPr>
            <p:cNvPr id="25" name="Скругленный прямоугольник 4294967295"/>
            <p:cNvSpPr/>
            <p:nvPr/>
          </p:nvSpPr>
          <p:spPr bwMode="auto">
            <a:xfrm>
              <a:off x="3149136" y="0"/>
              <a:ext cx="2274706" cy="961178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65000"/>
                    <a:shade val="92000"/>
                    <a:satMod val="130000"/>
                  </a:schemeClr>
                </a:gs>
                <a:gs pos="45000">
                  <a:schemeClr val="accent1">
                    <a:hueOff val="0"/>
                    <a:satOff val="0"/>
                    <a:lumOff val="0"/>
                    <a:alphaOff val="0"/>
                    <a:tint val="60000"/>
                    <a:shade val="99000"/>
                    <a:satMod val="12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55000"/>
                    <a:satMod val="140000"/>
                  </a:schemeClr>
                </a:gs>
              </a:gsLst>
              <a:path path="circle"/>
            </a:gradFill>
            <a:ln>
              <a:noFill/>
            </a:ln>
            <a:effectLst/>
          </p:spPr>
          <p:style>
            <a:lnRef idx="0">
              <a:srgbClr val="000000"/>
            </a:lnRef>
            <a:fillRef idx="2">
              <a:srgbClr val="000000"/>
            </a:fillRef>
            <a:effectRef idx="1">
              <a:srgbClr val="000000"/>
            </a:effectRef>
            <a:fontRef idx="minor">
              <a:schemeClr val="dk1"/>
            </a:fontRef>
          </p:style>
          <p:txBody>
            <a:bodyPr spcFirstLastPara="0" vert="horz" wrap="square" lIns="41910" tIns="27940" rIns="41910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Аквакультуры</a:t>
              </a:r>
              <a:endParaRPr sz="2200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6" name="Полилиния 4294967295"/>
            <p:cNvSpPr/>
            <p:nvPr/>
          </p:nvSpPr>
          <p:spPr bwMode="auto">
            <a:xfrm>
              <a:off x="3376606" y="961178"/>
              <a:ext cx="174098" cy="721015"/>
            </a:xfrm>
            <a:custGeom>
              <a:avLst/>
              <a:gdLst/>
              <a:ahLst/>
              <a:cxnLst/>
              <a:rect l="0" t="0" r="0" b="0"/>
              <a:pathLst>
                <a:path w="174098" h="721015" extrusionOk="0">
                  <a:moveTo>
                    <a:pt x="0" y="0"/>
                  </a:moveTo>
                  <a:lnTo>
                    <a:pt x="0" y="721015"/>
                  </a:lnTo>
                  <a:lnTo>
                    <a:pt x="174098" y="721015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7" name="Скругленный прямоугольник 4294967295"/>
            <p:cNvSpPr/>
            <p:nvPr/>
          </p:nvSpPr>
          <p:spPr bwMode="auto">
            <a:xfrm>
              <a:off x="3550705" y="1201604"/>
              <a:ext cx="1537886" cy="961178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Водные растения</a:t>
              </a:r>
              <a:endParaRPr sz="1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Полилиния 4294967295"/>
            <p:cNvSpPr/>
            <p:nvPr/>
          </p:nvSpPr>
          <p:spPr bwMode="auto">
            <a:xfrm>
              <a:off x="3376606" y="961178"/>
              <a:ext cx="184617" cy="1932994"/>
            </a:xfrm>
            <a:custGeom>
              <a:avLst/>
              <a:gdLst/>
              <a:ahLst/>
              <a:cxnLst/>
              <a:rect l="0" t="0" r="0" b="0"/>
              <a:pathLst>
                <a:path w="184617" h="1932994" extrusionOk="0">
                  <a:moveTo>
                    <a:pt x="0" y="0"/>
                  </a:moveTo>
                  <a:lnTo>
                    <a:pt x="0" y="1932994"/>
                  </a:lnTo>
                  <a:lnTo>
                    <a:pt x="184617" y="1932994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9" name="Скругленный прямоугольник 4294967295"/>
            <p:cNvSpPr/>
            <p:nvPr/>
          </p:nvSpPr>
          <p:spPr bwMode="auto">
            <a:xfrm>
              <a:off x="3561224" y="2413584"/>
              <a:ext cx="1537886" cy="961178"/>
            </a:xfrm>
            <a:prstGeom prst="roundRect">
              <a:avLst>
                <a:gd name="adj" fmla="val 10000"/>
              </a:avLst>
            </a:prstGeom>
            <a:solidFill>
              <a:schemeClr val="lt1">
                <a:hueOff val="0"/>
                <a:satOff val="0"/>
                <a:lumOff val="0"/>
                <a:alphaOff val="0"/>
                <a:alpha val="90000"/>
              </a:schemeClr>
            </a:solidFill>
            <a:ln w="127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horz" wrap="square" lIns="32385" tIns="21590" rIns="32385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7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Водные животные</a:t>
              </a:r>
              <a:endParaRPr sz="1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>
            <a:alphaModFix amt="5600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10914807" y="194760"/>
            <a:ext cx="974156" cy="14899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374680"/>
            <a:ext cx="3678033" cy="210863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Растениеводство Основные требования</a:t>
            </a:r>
            <a:endParaRPr sz="3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Схема 2"/>
          <p:cNvGrpSpPr/>
          <p:nvPr/>
        </p:nvGrpSpPr>
        <p:grpSpPr bwMode="auto">
          <a:xfrm>
            <a:off x="2420881" y="96181"/>
            <a:ext cx="9676525" cy="6761819"/>
            <a:chOff x="0" y="0"/>
            <a:chExt cx="0" cy="0"/>
          </a:xfrm>
        </p:grpSpPr>
        <p:sp>
          <p:nvSpPr>
            <p:cNvPr id="4" name="Скругленный прямоугольник 4294967295"/>
            <p:cNvSpPr/>
            <p:nvPr/>
          </p:nvSpPr>
          <p:spPr bwMode="auto">
            <a:xfrm>
              <a:off x="3195200" y="2329333"/>
              <a:ext cx="2928387" cy="232690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shade val="80000"/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700"/>
                <a:t>Органическое растениеводство</a:t>
              </a:r>
              <a:endParaRPr sz="2700"/>
            </a:p>
          </p:txBody>
        </p:sp>
        <p:sp>
          <p:nvSpPr>
            <p:cNvPr id="5" name="Полилиния 4294967295"/>
            <p:cNvSpPr/>
            <p:nvPr/>
          </p:nvSpPr>
          <p:spPr bwMode="auto">
            <a:xfrm rot="16169251">
              <a:off x="4461590" y="2143604"/>
              <a:ext cx="371473" cy="0"/>
            </a:xfrm>
            <a:custGeom>
              <a:avLst/>
              <a:gdLst/>
              <a:ahLst/>
              <a:cxnLst/>
              <a:rect l="0" t="0" r="0" b="0"/>
              <a:pathLst>
                <a:path w="371473" extrusionOk="0">
                  <a:moveTo>
                    <a:pt x="0" y="0"/>
                  </a:moveTo>
                  <a:lnTo>
                    <a:pt x="371473" y="0"/>
                  </a:lnTo>
                </a:path>
              </a:pathLst>
            </a:custGeom>
            <a:noFill/>
            <a:ln w="15875" cap="flat" cmpd="sng" algn="ctr">
              <a:solidFill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6" name="Скругленный прямоугольник 4294967295"/>
            <p:cNvSpPr/>
            <p:nvPr/>
          </p:nvSpPr>
          <p:spPr bwMode="auto">
            <a:xfrm>
              <a:off x="3730787" y="328297"/>
              <a:ext cx="1815180" cy="162957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shade val="80000"/>
                <a:hueOff val="57464"/>
                <a:satOff val="-3330"/>
                <a:lumOff val="4330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300"/>
                <a:t>Севооборот</a:t>
              </a:r>
              <a:endParaRPr sz="2300"/>
            </a:p>
          </p:txBody>
        </p:sp>
        <p:sp>
          <p:nvSpPr>
            <p:cNvPr id="7" name="Полилиния 4294967295"/>
            <p:cNvSpPr/>
            <p:nvPr/>
          </p:nvSpPr>
          <p:spPr bwMode="auto">
            <a:xfrm rot="19449950">
              <a:off x="6102763" y="2371037"/>
              <a:ext cx="220042" cy="0"/>
            </a:xfrm>
            <a:custGeom>
              <a:avLst/>
              <a:gdLst/>
              <a:ahLst/>
              <a:cxnLst/>
              <a:rect l="0" t="0" r="0" b="0"/>
              <a:pathLst>
                <a:path w="220042" extrusionOk="0">
                  <a:moveTo>
                    <a:pt x="0" y="0"/>
                  </a:moveTo>
                  <a:lnTo>
                    <a:pt x="220042" y="0"/>
                  </a:lnTo>
                </a:path>
              </a:pathLst>
            </a:custGeom>
            <a:noFill/>
            <a:ln w="15875" cap="flat" cmpd="sng" algn="ctr">
              <a:solidFill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8" name="Скругленный прямоугольник 4294967295"/>
            <p:cNvSpPr/>
            <p:nvPr/>
          </p:nvSpPr>
          <p:spPr bwMode="auto">
            <a:xfrm>
              <a:off x="6301980" y="827132"/>
              <a:ext cx="1782031" cy="167213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shade val="80000"/>
                <a:hueOff val="114929"/>
                <a:satOff val="-6659"/>
                <a:lumOff val="8661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/>
                <a:t>Переходный период</a:t>
              </a:r>
              <a:endParaRPr sz="2200"/>
            </a:p>
          </p:txBody>
        </p:sp>
        <p:sp>
          <p:nvSpPr>
            <p:cNvPr id="9" name="Полилиния 4294967295"/>
            <p:cNvSpPr/>
            <p:nvPr/>
          </p:nvSpPr>
          <p:spPr bwMode="auto">
            <a:xfrm rot="771429">
              <a:off x="6121028" y="3849706"/>
              <a:ext cx="204277" cy="0"/>
            </a:xfrm>
            <a:custGeom>
              <a:avLst/>
              <a:gdLst/>
              <a:ahLst/>
              <a:cxnLst/>
              <a:rect l="0" t="0" r="0" b="0"/>
              <a:pathLst>
                <a:path w="204277" extrusionOk="0">
                  <a:moveTo>
                    <a:pt x="0" y="0"/>
                  </a:moveTo>
                  <a:lnTo>
                    <a:pt x="204277" y="0"/>
                  </a:lnTo>
                </a:path>
              </a:pathLst>
            </a:custGeom>
            <a:noFill/>
            <a:ln w="15875" cap="flat" cmpd="sng" algn="ctr">
              <a:solidFill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1" name="Скругленный прямоугольник 4294967295"/>
            <p:cNvSpPr/>
            <p:nvPr/>
          </p:nvSpPr>
          <p:spPr bwMode="auto">
            <a:xfrm>
              <a:off x="6322744" y="3200357"/>
              <a:ext cx="2074596" cy="1817667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shade val="80000"/>
                <a:hueOff val="172393"/>
                <a:satOff val="-9989"/>
                <a:lumOff val="12991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0" tIns="63500" rIns="63500" bIns="6350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500"/>
                <a:t>Запрет на хим. удобрения и пестициды</a:t>
              </a:r>
              <a:endParaRPr sz="2500"/>
            </a:p>
          </p:txBody>
        </p:sp>
        <p:sp>
          <p:nvSpPr>
            <p:cNvPr id="12" name="Полилиния 4294967295"/>
            <p:cNvSpPr/>
            <p:nvPr/>
          </p:nvSpPr>
          <p:spPr bwMode="auto">
            <a:xfrm rot="3857143">
              <a:off x="5001426" y="5003592"/>
              <a:ext cx="771068" cy="0"/>
            </a:xfrm>
            <a:custGeom>
              <a:avLst/>
              <a:gdLst/>
              <a:ahLst/>
              <a:cxnLst/>
              <a:rect l="0" t="0" r="0" b="0"/>
              <a:pathLst>
                <a:path w="771068" extrusionOk="0">
                  <a:moveTo>
                    <a:pt x="0" y="0"/>
                  </a:moveTo>
                  <a:lnTo>
                    <a:pt x="771068" y="0"/>
                  </a:lnTo>
                </a:path>
              </a:pathLst>
            </a:custGeom>
            <a:noFill/>
            <a:ln w="15875" cap="flat" cmpd="sng" algn="ctr">
              <a:solidFill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3" name="Скругленный прямоугольник 4294967295"/>
            <p:cNvSpPr/>
            <p:nvPr/>
          </p:nvSpPr>
          <p:spPr bwMode="auto">
            <a:xfrm>
              <a:off x="4736715" y="5350947"/>
              <a:ext cx="2249162" cy="127522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shade val="80000"/>
                <a:hueOff val="229857"/>
                <a:satOff val="-13319"/>
                <a:lumOff val="17322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/>
                <a:t>Посев сидератов и бобовых культур</a:t>
              </a:r>
              <a:endParaRPr sz="2000"/>
            </a:p>
          </p:txBody>
        </p:sp>
        <p:sp>
          <p:nvSpPr>
            <p:cNvPr id="14" name="Полилиния 4294967295"/>
            <p:cNvSpPr/>
            <p:nvPr/>
          </p:nvSpPr>
          <p:spPr bwMode="auto">
            <a:xfrm rot="7350170">
              <a:off x="3607475" y="4826649"/>
              <a:ext cx="404121" cy="0"/>
            </a:xfrm>
            <a:custGeom>
              <a:avLst/>
              <a:gdLst/>
              <a:ahLst/>
              <a:cxnLst/>
              <a:rect l="0" t="0" r="0" b="0"/>
              <a:pathLst>
                <a:path w="404121" extrusionOk="0">
                  <a:moveTo>
                    <a:pt x="0" y="0"/>
                  </a:moveTo>
                  <a:lnTo>
                    <a:pt x="404121" y="0"/>
                  </a:lnTo>
                </a:path>
              </a:pathLst>
            </a:custGeom>
            <a:noFill/>
            <a:ln w="15875" cap="flat" cmpd="sng" algn="ctr">
              <a:solidFill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5" name="Скругленный прямоугольник 4294967295"/>
            <p:cNvSpPr/>
            <p:nvPr/>
          </p:nvSpPr>
          <p:spPr bwMode="auto">
            <a:xfrm>
              <a:off x="2253138" y="4997059"/>
              <a:ext cx="1792931" cy="1730723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shade val="80000"/>
                <a:hueOff val="287322"/>
                <a:satOff val="-16649"/>
                <a:lumOff val="21652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900"/>
                <a:t>Учет производства и продажи продукции</a:t>
              </a:r>
              <a:endParaRPr sz="1900"/>
            </a:p>
          </p:txBody>
        </p:sp>
        <p:sp>
          <p:nvSpPr>
            <p:cNvPr id="16" name="Полилиния 4294967295"/>
            <p:cNvSpPr/>
            <p:nvPr/>
          </p:nvSpPr>
          <p:spPr bwMode="auto">
            <a:xfrm rot="10028571">
              <a:off x="2631148" y="3890532"/>
              <a:ext cx="571212" cy="0"/>
            </a:xfrm>
            <a:custGeom>
              <a:avLst/>
              <a:gdLst/>
              <a:ahLst/>
              <a:cxnLst/>
              <a:rect l="0" t="0" r="0" b="0"/>
              <a:pathLst>
                <a:path w="571212" extrusionOk="0">
                  <a:moveTo>
                    <a:pt x="0" y="0"/>
                  </a:moveTo>
                  <a:lnTo>
                    <a:pt x="571212" y="0"/>
                  </a:lnTo>
                </a:path>
              </a:pathLst>
            </a:custGeom>
            <a:noFill/>
            <a:ln w="15875" cap="flat" cmpd="sng" algn="ctr">
              <a:solidFill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7" name="Скругленный прямоугольник 4294967295"/>
            <p:cNvSpPr/>
            <p:nvPr/>
          </p:nvSpPr>
          <p:spPr bwMode="auto">
            <a:xfrm>
              <a:off x="1279183" y="3429628"/>
              <a:ext cx="1359125" cy="13591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shade val="80000"/>
                <a:hueOff val="344786"/>
                <a:satOff val="-19978"/>
                <a:lumOff val="25983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/>
                <a:t>Буферные зоны</a:t>
              </a:r>
              <a:endParaRPr sz="2000"/>
            </a:p>
          </p:txBody>
        </p:sp>
        <p:sp>
          <p:nvSpPr>
            <p:cNvPr id="18" name="Полилиния 4294967295"/>
            <p:cNvSpPr/>
            <p:nvPr/>
          </p:nvSpPr>
          <p:spPr bwMode="auto">
            <a:xfrm rot="13109997">
              <a:off x="3047294" y="2277148"/>
              <a:ext cx="167661" cy="0"/>
            </a:xfrm>
            <a:custGeom>
              <a:avLst/>
              <a:gdLst/>
              <a:ahLst/>
              <a:cxnLst/>
              <a:rect l="0" t="0" r="0" b="0"/>
              <a:pathLst>
                <a:path w="167661" extrusionOk="0">
                  <a:moveTo>
                    <a:pt x="0" y="0"/>
                  </a:moveTo>
                  <a:lnTo>
                    <a:pt x="167661" y="0"/>
                  </a:lnTo>
                </a:path>
              </a:pathLst>
            </a:custGeom>
            <a:noFill/>
            <a:ln w="15875" cap="flat" cmpd="sng" algn="ctr">
              <a:solidFill>
                <a:schemeClr val="accent2">
                  <a:tint val="99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9" name="Скругленный прямоугольник 4294967295"/>
            <p:cNvSpPr/>
            <p:nvPr/>
          </p:nvSpPr>
          <p:spPr bwMode="auto">
            <a:xfrm>
              <a:off x="1224337" y="654296"/>
              <a:ext cx="1841180" cy="167679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shade val="80000"/>
                <a:hueOff val="402250"/>
                <a:satOff val="-23308"/>
                <a:lumOff val="30313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900"/>
                <a:t>Органические семена</a:t>
              </a:r>
              <a:endParaRPr sz="19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>
            <a:alphaModFix amt="5600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10914807" y="194760"/>
            <a:ext cx="974156" cy="14899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-264160" y="2914341"/>
            <a:ext cx="3920655" cy="161859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Животноводство Основные требования</a:t>
            </a:r>
            <a:endParaRPr sz="3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Схема 4"/>
          <p:cNvGrpSpPr/>
          <p:nvPr/>
        </p:nvGrpSpPr>
        <p:grpSpPr bwMode="auto">
          <a:xfrm>
            <a:off x="2332595" y="48089"/>
            <a:ext cx="9676525" cy="6761819"/>
            <a:chOff x="0" y="0"/>
            <a:chExt cx="0" cy="0"/>
          </a:xfrm>
        </p:grpSpPr>
        <p:sp>
          <p:nvSpPr>
            <p:cNvPr id="3" name="Скругленный прямоугольник 4294967295"/>
            <p:cNvSpPr/>
            <p:nvPr/>
          </p:nvSpPr>
          <p:spPr bwMode="auto">
            <a:xfrm>
              <a:off x="3710868" y="2527079"/>
              <a:ext cx="2493528" cy="231659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shade val="50000"/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/>
                <a:t>Органическое животноводство</a:t>
              </a:r>
              <a:endParaRPr sz="2400"/>
            </a:p>
          </p:txBody>
        </p:sp>
        <p:sp>
          <p:nvSpPr>
            <p:cNvPr id="4" name="Полилиния 4294967295"/>
            <p:cNvSpPr/>
            <p:nvPr/>
          </p:nvSpPr>
          <p:spPr bwMode="auto">
            <a:xfrm rot="16167460">
              <a:off x="4650552" y="2233753"/>
              <a:ext cx="586679" cy="0"/>
            </a:xfrm>
            <a:custGeom>
              <a:avLst/>
              <a:gdLst/>
              <a:ahLst/>
              <a:cxnLst/>
              <a:rect l="0" t="0" r="0" b="0"/>
              <a:pathLst>
                <a:path w="586679" extrusionOk="0">
                  <a:moveTo>
                    <a:pt x="0" y="0"/>
                  </a:moveTo>
                  <a:lnTo>
                    <a:pt x="586679" y="0"/>
                  </a:lnTo>
                </a:path>
              </a:pathLst>
            </a:custGeom>
            <a:noFill/>
            <a:ln w="15875" cap="flat" cmpd="sng" algn="ctr">
              <a:solidFill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6" name="Скругленный прямоугольник 4294967295"/>
            <p:cNvSpPr/>
            <p:nvPr/>
          </p:nvSpPr>
          <p:spPr bwMode="auto">
            <a:xfrm>
              <a:off x="3914714" y="317467"/>
              <a:ext cx="2037438" cy="1622959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shade val="50000"/>
                <a:hueOff val="-117134"/>
                <a:satOff val="-6632"/>
                <a:lumOff val="11563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/>
                <a:t>Минимизация стресса при транспортировке и забое</a:t>
              </a:r>
              <a:endParaRPr sz="1800"/>
            </a:p>
          </p:txBody>
        </p:sp>
        <p:sp>
          <p:nvSpPr>
            <p:cNvPr id="7" name="Полилиния 4294967295"/>
            <p:cNvSpPr/>
            <p:nvPr/>
          </p:nvSpPr>
          <p:spPr bwMode="auto">
            <a:xfrm rot="19239961">
              <a:off x="6137660" y="2476954"/>
              <a:ext cx="589185" cy="0"/>
            </a:xfrm>
            <a:custGeom>
              <a:avLst/>
              <a:gdLst/>
              <a:ahLst/>
              <a:cxnLst/>
              <a:rect l="0" t="0" r="0" b="0"/>
              <a:pathLst>
                <a:path w="589185" extrusionOk="0">
                  <a:moveTo>
                    <a:pt x="0" y="0"/>
                  </a:moveTo>
                  <a:lnTo>
                    <a:pt x="589185" y="0"/>
                  </a:lnTo>
                </a:path>
              </a:pathLst>
            </a:custGeom>
            <a:noFill/>
            <a:ln w="15875" cap="flat" cmpd="sng" algn="ctr">
              <a:solidFill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8" name="Скругленный прямоугольник 4294967295"/>
            <p:cNvSpPr/>
            <p:nvPr/>
          </p:nvSpPr>
          <p:spPr bwMode="auto">
            <a:xfrm>
              <a:off x="6660111" y="723992"/>
              <a:ext cx="1782031" cy="1672132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shade val="50000"/>
                <a:hueOff val="-234268"/>
                <a:satOff val="-13265"/>
                <a:lumOff val="23126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/>
                <a:t>Переходный период</a:t>
              </a:r>
              <a:endParaRPr sz="2200"/>
            </a:p>
          </p:txBody>
        </p:sp>
        <p:sp>
          <p:nvSpPr>
            <p:cNvPr id="9" name="Полилиния 4294967295"/>
            <p:cNvSpPr/>
            <p:nvPr/>
          </p:nvSpPr>
          <p:spPr bwMode="auto">
            <a:xfrm rot="21415767">
              <a:off x="6204054" y="3605699"/>
              <a:ext cx="477940" cy="0"/>
            </a:xfrm>
            <a:custGeom>
              <a:avLst/>
              <a:gdLst/>
              <a:ahLst/>
              <a:cxnLst/>
              <a:rect l="0" t="0" r="0" b="0"/>
              <a:pathLst>
                <a:path w="477940" extrusionOk="0">
                  <a:moveTo>
                    <a:pt x="0" y="0"/>
                  </a:moveTo>
                  <a:lnTo>
                    <a:pt x="477940" y="0"/>
                  </a:lnTo>
                </a:path>
              </a:pathLst>
            </a:custGeom>
            <a:noFill/>
            <a:ln w="15875" cap="flat" cmpd="sng" algn="ctr">
              <a:solidFill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1" name="Скругленный прямоугольник 4294967295"/>
            <p:cNvSpPr/>
            <p:nvPr/>
          </p:nvSpPr>
          <p:spPr bwMode="auto">
            <a:xfrm>
              <a:off x="6681652" y="2898723"/>
              <a:ext cx="2919361" cy="123174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shade val="50000"/>
                <a:hueOff val="-351403"/>
                <a:satOff val="-19897"/>
                <a:lumOff val="34689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400"/>
                <a:t>Органические  и полноценные корма</a:t>
              </a:r>
              <a:endParaRPr sz="2400"/>
            </a:p>
          </p:txBody>
        </p:sp>
        <p:sp>
          <p:nvSpPr>
            <p:cNvPr id="12" name="Полилиния 4294967295"/>
            <p:cNvSpPr/>
            <p:nvPr/>
          </p:nvSpPr>
          <p:spPr bwMode="auto">
            <a:xfrm rot="2621487">
              <a:off x="6153771" y="4884376"/>
              <a:ext cx="117830" cy="0"/>
            </a:xfrm>
            <a:custGeom>
              <a:avLst/>
              <a:gdLst/>
              <a:ahLst/>
              <a:cxnLst/>
              <a:rect l="0" t="0" r="0" b="0"/>
              <a:pathLst>
                <a:path w="117830" extrusionOk="0">
                  <a:moveTo>
                    <a:pt x="0" y="0"/>
                  </a:moveTo>
                  <a:lnTo>
                    <a:pt x="117830" y="0"/>
                  </a:lnTo>
                </a:path>
              </a:pathLst>
            </a:custGeom>
            <a:noFill/>
            <a:ln w="15875" cap="flat" cmpd="sng" algn="ctr">
              <a:solidFill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3" name="Скругленный прямоугольник 4294967295"/>
            <p:cNvSpPr/>
            <p:nvPr/>
          </p:nvSpPr>
          <p:spPr bwMode="auto">
            <a:xfrm>
              <a:off x="6192889" y="4925073"/>
              <a:ext cx="1923869" cy="1718723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shade val="50000"/>
                <a:hueOff val="-468537"/>
                <a:satOff val="-26530"/>
                <a:lumOff val="46252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/>
                <a:t>Запрет на содержание животных в клетках</a:t>
              </a:r>
              <a:endParaRPr sz="2000"/>
            </a:p>
          </p:txBody>
        </p:sp>
        <p:sp>
          <p:nvSpPr>
            <p:cNvPr id="14" name="Полилиния 4294967295"/>
            <p:cNvSpPr/>
            <p:nvPr/>
          </p:nvSpPr>
          <p:spPr bwMode="auto">
            <a:xfrm rot="7036869">
              <a:off x="4143457" y="4975812"/>
              <a:ext cx="297340" cy="0"/>
            </a:xfrm>
            <a:custGeom>
              <a:avLst/>
              <a:gdLst/>
              <a:ahLst/>
              <a:cxnLst/>
              <a:rect l="0" t="0" r="0" b="0"/>
              <a:pathLst>
                <a:path w="297340" extrusionOk="0">
                  <a:moveTo>
                    <a:pt x="0" y="0"/>
                  </a:moveTo>
                  <a:lnTo>
                    <a:pt x="297340" y="0"/>
                  </a:lnTo>
                </a:path>
              </a:pathLst>
            </a:custGeom>
            <a:noFill/>
            <a:ln w="15875" cap="flat" cmpd="sng" algn="ctr">
              <a:solidFill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5" name="Скругленный прямоугольник 4294967295"/>
            <p:cNvSpPr/>
            <p:nvPr/>
          </p:nvSpPr>
          <p:spPr bwMode="auto">
            <a:xfrm>
              <a:off x="2860270" y="5107945"/>
              <a:ext cx="1874492" cy="1653865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shade val="50000"/>
                <a:hueOff val="-351403"/>
                <a:satOff val="-19897"/>
                <a:lumOff val="34689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100"/>
                <a:t>Учет производства и продажи продукции</a:t>
              </a:r>
              <a:endParaRPr sz="2100"/>
            </a:p>
          </p:txBody>
        </p:sp>
        <p:sp>
          <p:nvSpPr>
            <p:cNvPr id="16" name="Полилиния 4294967295"/>
            <p:cNvSpPr/>
            <p:nvPr/>
          </p:nvSpPr>
          <p:spPr bwMode="auto">
            <a:xfrm rot="10317398">
              <a:off x="3028091" y="3909567"/>
              <a:ext cx="686151" cy="0"/>
            </a:xfrm>
            <a:custGeom>
              <a:avLst/>
              <a:gdLst/>
              <a:ahLst/>
              <a:cxnLst/>
              <a:rect l="0" t="0" r="0" b="0"/>
              <a:pathLst>
                <a:path w="686151" extrusionOk="0">
                  <a:moveTo>
                    <a:pt x="0" y="0"/>
                  </a:moveTo>
                  <a:lnTo>
                    <a:pt x="686151" y="0"/>
                  </a:lnTo>
                </a:path>
              </a:pathLst>
            </a:custGeom>
            <a:noFill/>
            <a:ln w="15875" cap="flat" cmpd="sng" algn="ctr">
              <a:solidFill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7" name="Скругленный прямоугольник 4294967295"/>
            <p:cNvSpPr/>
            <p:nvPr/>
          </p:nvSpPr>
          <p:spPr bwMode="auto">
            <a:xfrm>
              <a:off x="866542" y="3166134"/>
              <a:ext cx="2164924" cy="1888804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shade val="50000"/>
                <a:hueOff val="-234268"/>
                <a:satOff val="-13265"/>
                <a:lumOff val="23126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300"/>
                <a:t>Создание комфортных и естественных  условий </a:t>
              </a:r>
              <a:endParaRPr sz="2300"/>
            </a:p>
          </p:txBody>
        </p:sp>
        <p:sp>
          <p:nvSpPr>
            <p:cNvPr id="18" name="Полилиния 4294967295"/>
            <p:cNvSpPr/>
            <p:nvPr/>
          </p:nvSpPr>
          <p:spPr bwMode="auto">
            <a:xfrm rot="13090874">
              <a:off x="3262096" y="2549614"/>
              <a:ext cx="502527" cy="0"/>
            </a:xfrm>
            <a:custGeom>
              <a:avLst/>
              <a:gdLst/>
              <a:ahLst/>
              <a:cxnLst/>
              <a:rect l="0" t="0" r="0" b="0"/>
              <a:pathLst>
                <a:path w="502527" extrusionOk="0">
                  <a:moveTo>
                    <a:pt x="0" y="0"/>
                  </a:moveTo>
                  <a:lnTo>
                    <a:pt x="502527" y="0"/>
                  </a:lnTo>
                </a:path>
              </a:pathLst>
            </a:custGeom>
            <a:noFill/>
            <a:ln w="15875" cap="flat" cmpd="sng" algn="ctr">
              <a:solidFill>
                <a:schemeClr val="accent3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9" name="Скругленный прямоугольник 4294967295"/>
            <p:cNvSpPr/>
            <p:nvPr/>
          </p:nvSpPr>
          <p:spPr bwMode="auto">
            <a:xfrm>
              <a:off x="995185" y="440109"/>
              <a:ext cx="2320666" cy="2083417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shade val="50000"/>
                <a:hueOff val="-117134"/>
                <a:satOff val="-6632"/>
                <a:lumOff val="11563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100"/>
                <a:t>Запрет на использование антибиотиков, стимул. роста, гормонов и проч.</a:t>
              </a:r>
              <a:endParaRPr sz="21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>
            <a:alphaModFix amt="5600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10914807" y="194760"/>
            <a:ext cx="974156" cy="14899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-264160" y="2914341"/>
            <a:ext cx="3920655" cy="161859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Животноводство</a:t>
            </a:r>
            <a:br>
              <a:rPr lang="ru-RU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(Пчеловодство)  Основные </a:t>
            </a:r>
            <a:br>
              <a:rPr lang="ru-RU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</a:t>
            </a:r>
            <a:endParaRPr sz="3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Схема 4"/>
          <p:cNvGrpSpPr/>
          <p:nvPr/>
        </p:nvGrpSpPr>
        <p:grpSpPr bwMode="auto">
          <a:xfrm>
            <a:off x="2332595" y="48089"/>
            <a:ext cx="9676525" cy="6761819"/>
            <a:chOff x="0" y="0"/>
            <a:chExt cx="0" cy="0"/>
          </a:xfrm>
        </p:grpSpPr>
        <p:sp>
          <p:nvSpPr>
            <p:cNvPr id="3" name="Скругленный прямоугольник 4294967295"/>
            <p:cNvSpPr/>
            <p:nvPr/>
          </p:nvSpPr>
          <p:spPr bwMode="auto">
            <a:xfrm>
              <a:off x="3836373" y="2543294"/>
              <a:ext cx="2493528" cy="2316599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90000"/>
              </a:srgb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8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Органическое пчеловодство</a:t>
              </a:r>
              <a:endParaRPr sz="28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" name="Полилиния 4294967295"/>
            <p:cNvSpPr/>
            <p:nvPr/>
          </p:nvSpPr>
          <p:spPr bwMode="auto">
            <a:xfrm rot="16167460">
              <a:off x="4776057" y="2249967"/>
              <a:ext cx="586679" cy="0"/>
            </a:xfrm>
            <a:custGeom>
              <a:avLst/>
              <a:gdLst/>
              <a:ahLst/>
              <a:cxnLst/>
              <a:rect l="0" t="0" r="0" b="0"/>
              <a:pathLst>
                <a:path w="586679" extrusionOk="0">
                  <a:moveTo>
                    <a:pt x="0" y="0"/>
                  </a:moveTo>
                  <a:lnTo>
                    <a:pt x="586679" y="0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6" name="Скругленный прямоугольник 4294967295"/>
            <p:cNvSpPr/>
            <p:nvPr/>
          </p:nvSpPr>
          <p:spPr bwMode="auto">
            <a:xfrm>
              <a:off x="4040220" y="333680"/>
              <a:ext cx="2037438" cy="162295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3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Замена обычного воска на органический </a:t>
              </a:r>
              <a:endParaRPr sz="23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Полилиния 4294967295"/>
            <p:cNvSpPr/>
            <p:nvPr/>
          </p:nvSpPr>
          <p:spPr bwMode="auto">
            <a:xfrm rot="19239961">
              <a:off x="6263166" y="2493168"/>
              <a:ext cx="589185" cy="0"/>
            </a:xfrm>
            <a:custGeom>
              <a:avLst/>
              <a:gdLst/>
              <a:ahLst/>
              <a:cxnLst/>
              <a:rect l="0" t="0" r="0" b="0"/>
              <a:pathLst>
                <a:path w="589185" extrusionOk="0">
                  <a:moveTo>
                    <a:pt x="0" y="0"/>
                  </a:moveTo>
                  <a:lnTo>
                    <a:pt x="589185" y="0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8" name="Скругленный прямоугольник 4294967295"/>
            <p:cNvSpPr/>
            <p:nvPr/>
          </p:nvSpPr>
          <p:spPr bwMode="auto">
            <a:xfrm>
              <a:off x="6785615" y="740207"/>
              <a:ext cx="1782031" cy="1672132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2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Переходный период</a:t>
              </a:r>
              <a:endParaRPr sz="22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Полилиния 4294967295"/>
            <p:cNvSpPr/>
            <p:nvPr/>
          </p:nvSpPr>
          <p:spPr bwMode="auto">
            <a:xfrm rot="21415767">
              <a:off x="6329252" y="3610468"/>
              <a:ext cx="905272" cy="0"/>
            </a:xfrm>
            <a:custGeom>
              <a:avLst/>
              <a:gdLst/>
              <a:ahLst/>
              <a:cxnLst/>
              <a:rect l="0" t="0" r="0" b="0"/>
              <a:pathLst>
                <a:path w="905272" extrusionOk="0">
                  <a:moveTo>
                    <a:pt x="0" y="0"/>
                  </a:moveTo>
                  <a:lnTo>
                    <a:pt x="905272" y="0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1" name="Скругленный прямоугольник 4294967295"/>
            <p:cNvSpPr/>
            <p:nvPr/>
          </p:nvSpPr>
          <p:spPr bwMode="auto">
            <a:xfrm>
              <a:off x="7233875" y="2691008"/>
              <a:ext cx="2065925" cy="167960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9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Запрещено использование синтет. пчелиных репеллентов </a:t>
              </a:r>
              <a:endParaRPr sz="19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Полилиния 4294967295"/>
            <p:cNvSpPr/>
            <p:nvPr/>
          </p:nvSpPr>
          <p:spPr bwMode="auto">
            <a:xfrm rot="2621487">
              <a:off x="6270284" y="4923019"/>
              <a:ext cx="182768" cy="0"/>
            </a:xfrm>
            <a:custGeom>
              <a:avLst/>
              <a:gdLst/>
              <a:ahLst/>
              <a:cxnLst/>
              <a:rect l="0" t="0" r="0" b="0"/>
              <a:pathLst>
                <a:path w="182768" extrusionOk="0">
                  <a:moveTo>
                    <a:pt x="0" y="0"/>
                  </a:moveTo>
                  <a:lnTo>
                    <a:pt x="182768" y="0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3" name="Скругленный прямоугольник 4294967295"/>
            <p:cNvSpPr/>
            <p:nvPr/>
          </p:nvSpPr>
          <p:spPr bwMode="auto">
            <a:xfrm>
              <a:off x="6113317" y="4986144"/>
              <a:ext cx="2334026" cy="162900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Запрещен метод сбора меда при котором уничтожаются пчелы в сотах</a:t>
              </a:r>
              <a:endParaRPr sz="20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Полилиния 4294967295"/>
            <p:cNvSpPr/>
            <p:nvPr/>
          </p:nvSpPr>
          <p:spPr bwMode="auto">
            <a:xfrm rot="7036869">
              <a:off x="4268962" y="4992026"/>
              <a:ext cx="297340" cy="0"/>
            </a:xfrm>
            <a:custGeom>
              <a:avLst/>
              <a:gdLst/>
              <a:ahLst/>
              <a:cxnLst/>
              <a:rect l="0" t="0" r="0" b="0"/>
              <a:pathLst>
                <a:path w="297340" extrusionOk="0">
                  <a:moveTo>
                    <a:pt x="0" y="0"/>
                  </a:moveTo>
                  <a:lnTo>
                    <a:pt x="297340" y="0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5" name="Скругленный прямоугольник 4294967295"/>
            <p:cNvSpPr/>
            <p:nvPr/>
          </p:nvSpPr>
          <p:spPr bwMode="auto">
            <a:xfrm>
              <a:off x="2985775" y="5124160"/>
              <a:ext cx="1874492" cy="1653865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1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Учет производства и продажи продукции</a:t>
              </a:r>
              <a:endParaRPr sz="21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Полилиния 4294967295"/>
            <p:cNvSpPr/>
            <p:nvPr/>
          </p:nvSpPr>
          <p:spPr bwMode="auto">
            <a:xfrm rot="10317398">
              <a:off x="2977016" y="3938196"/>
              <a:ext cx="863605" cy="0"/>
            </a:xfrm>
            <a:custGeom>
              <a:avLst/>
              <a:gdLst/>
              <a:ahLst/>
              <a:cxnLst/>
              <a:rect l="0" t="0" r="0" b="0"/>
              <a:pathLst>
                <a:path w="863605" extrusionOk="0">
                  <a:moveTo>
                    <a:pt x="0" y="0"/>
                  </a:moveTo>
                  <a:lnTo>
                    <a:pt x="863605" y="0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7" name="Скругленный прямоугольник 4294967295"/>
            <p:cNvSpPr/>
            <p:nvPr/>
          </p:nvSpPr>
          <p:spPr bwMode="auto">
            <a:xfrm>
              <a:off x="1167755" y="3160630"/>
              <a:ext cx="1813508" cy="193224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Должен оставаться </a:t>
              </a:r>
              <a:r>
                <a:rPr lang="ru-RU" sz="1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достаточный запас меда </a:t>
              </a:r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к концу сезона для выживания колонии во время зимы</a:t>
              </a:r>
              <a:endParaRPr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Полилиния 4294967295"/>
            <p:cNvSpPr/>
            <p:nvPr/>
          </p:nvSpPr>
          <p:spPr bwMode="auto">
            <a:xfrm rot="13090874">
              <a:off x="3522623" y="2612559"/>
              <a:ext cx="351332" cy="0"/>
            </a:xfrm>
            <a:custGeom>
              <a:avLst/>
              <a:gdLst/>
              <a:ahLst/>
              <a:cxnLst/>
              <a:rect l="0" t="0" r="0" b="0"/>
              <a:pathLst>
                <a:path w="351332" extrusionOk="0">
                  <a:moveTo>
                    <a:pt x="0" y="0"/>
                  </a:moveTo>
                  <a:lnTo>
                    <a:pt x="351332" y="0"/>
                  </a:lnTo>
                </a:path>
              </a:pathLst>
            </a:custGeom>
            <a:noFill/>
            <a:ln w="15875" cap="flat" cmpd="sng" algn="ctr">
              <a:solidFill>
                <a:schemeClr val="accent1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9" name="Скругленный прямоугольник 4294967295"/>
            <p:cNvSpPr/>
            <p:nvPr/>
          </p:nvSpPr>
          <p:spPr bwMode="auto">
            <a:xfrm>
              <a:off x="1001841" y="260310"/>
              <a:ext cx="2558363" cy="247544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Органические или</a:t>
              </a:r>
              <a:endParaRPr/>
            </a:p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природоохранные</a:t>
              </a:r>
              <a:endParaRPr/>
            </a:p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поля в </a:t>
              </a:r>
              <a:r>
                <a:rPr lang="ru-RU" sz="1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радиусе 3 км</a:t>
              </a:r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endParaRPr/>
            </a:p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пасеки и </a:t>
              </a:r>
              <a:r>
                <a:rPr lang="ru-RU" sz="1600" b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 км. </a:t>
              </a:r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</a:t>
              </a:r>
              <a:endParaRPr/>
            </a:p>
            <a:p>
              <a:pPr marL="0" lvl="0" indent="0" algn="ctr" defTabSz="71120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промышленных зон и </a:t>
              </a:r>
              <a:endParaRPr/>
            </a:p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автомагистралей</a:t>
              </a:r>
              <a:endParaRPr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>
          <a:blip r:embed="rId2">
            <a:alphaModFix amt="5600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/>
        </p:blipFill>
        <p:spPr bwMode="auto">
          <a:xfrm>
            <a:off x="10914807" y="194760"/>
            <a:ext cx="974156" cy="14899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2937491"/>
            <a:ext cx="3920655" cy="161859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Аквакультуры Основные </a:t>
            </a:r>
            <a:br>
              <a:rPr lang="ru-RU" sz="3600" b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600" b="1">
                <a:solidFill>
                  <a:schemeClr val="tx1">
                    <a:lumMod val="65000"/>
                    <a:lumOff val="35000"/>
                  </a:schemeClr>
                </a:solidFill>
              </a:rPr>
              <a:t>требования</a:t>
            </a:r>
            <a:endParaRPr sz="36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Схема 4"/>
          <p:cNvGrpSpPr/>
          <p:nvPr/>
        </p:nvGrpSpPr>
        <p:grpSpPr bwMode="auto">
          <a:xfrm>
            <a:off x="2332595" y="48089"/>
            <a:ext cx="9676525" cy="6761819"/>
            <a:chOff x="0" y="0"/>
            <a:chExt cx="0" cy="0"/>
          </a:xfrm>
        </p:grpSpPr>
        <p:sp>
          <p:nvSpPr>
            <p:cNvPr id="3" name="Скругленный прямоугольник 4294967295"/>
            <p:cNvSpPr/>
            <p:nvPr/>
          </p:nvSpPr>
          <p:spPr bwMode="auto">
            <a:xfrm>
              <a:off x="3843910" y="2407558"/>
              <a:ext cx="2493528" cy="2316599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shade val="50000"/>
                <a:hueOff val="0"/>
                <a:satOff val="0"/>
                <a:lumOff val="0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800"/>
                <a:t>Органические аквакультуры</a:t>
              </a:r>
              <a:endParaRPr sz="2800"/>
            </a:p>
          </p:txBody>
        </p:sp>
        <p:sp>
          <p:nvSpPr>
            <p:cNvPr id="4" name="Полилиния 4294967295"/>
            <p:cNvSpPr/>
            <p:nvPr/>
          </p:nvSpPr>
          <p:spPr bwMode="auto">
            <a:xfrm rot="16160517">
              <a:off x="4816036" y="2149207"/>
              <a:ext cx="516736" cy="0"/>
            </a:xfrm>
            <a:custGeom>
              <a:avLst/>
              <a:gdLst/>
              <a:ahLst/>
              <a:cxnLst/>
              <a:rect l="0" t="0" r="0" b="0"/>
              <a:pathLst>
                <a:path w="516736" extrusionOk="0">
                  <a:moveTo>
                    <a:pt x="0" y="0"/>
                  </a:moveTo>
                  <a:lnTo>
                    <a:pt x="516736" y="0"/>
                  </a:lnTo>
                </a:path>
              </a:pathLst>
            </a:custGeom>
            <a:noFill/>
            <a:ln w="15875" cap="flat" cmpd="sng" algn="ctr">
              <a:solidFill>
                <a:schemeClr val="accent5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6" name="Скругленный прямоугольник 4294967295"/>
            <p:cNvSpPr/>
            <p:nvPr/>
          </p:nvSpPr>
          <p:spPr bwMode="auto">
            <a:xfrm>
              <a:off x="4043396" y="267897"/>
              <a:ext cx="2037438" cy="1622959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shade val="50000"/>
                <a:hueOff val="72509"/>
                <a:satOff val="86"/>
                <a:lumOff val="11760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/>
                <a:t>Сохранение качества воды и  окружающей среды при сборе и выращивании продукции</a:t>
              </a:r>
              <a:endParaRPr sz="1800"/>
            </a:p>
          </p:txBody>
        </p:sp>
        <p:sp>
          <p:nvSpPr>
            <p:cNvPr id="7" name="Полилиния 4294967295"/>
            <p:cNvSpPr/>
            <p:nvPr/>
          </p:nvSpPr>
          <p:spPr bwMode="auto">
            <a:xfrm rot="19711887">
              <a:off x="6305427" y="2689152"/>
              <a:ext cx="435332" cy="0"/>
            </a:xfrm>
            <a:custGeom>
              <a:avLst/>
              <a:gdLst/>
              <a:ahLst/>
              <a:cxnLst/>
              <a:rect l="0" t="0" r="0" b="0"/>
              <a:pathLst>
                <a:path w="435332" extrusionOk="0">
                  <a:moveTo>
                    <a:pt x="0" y="0"/>
                  </a:moveTo>
                  <a:lnTo>
                    <a:pt x="435332" y="0"/>
                  </a:lnTo>
                </a:path>
              </a:pathLst>
            </a:custGeom>
            <a:noFill/>
            <a:ln w="15875" cap="flat" cmpd="sng" algn="ctr">
              <a:solidFill>
                <a:schemeClr val="accent5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8" name="Скругленный прямоугольник 4294967295"/>
            <p:cNvSpPr/>
            <p:nvPr/>
          </p:nvSpPr>
          <p:spPr bwMode="auto">
            <a:xfrm>
              <a:off x="6708746" y="1194115"/>
              <a:ext cx="1782031" cy="167213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shade val="50000"/>
                <a:hueOff val="145017"/>
                <a:satOff val="172"/>
                <a:lumOff val="23519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900"/>
                <a:t>Переходный период:   </a:t>
              </a:r>
              <a:endParaRPr/>
            </a:p>
            <a:p>
              <a:pPr marL="0" lvl="0" indent="0" algn="ctr" defTabSz="84455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900"/>
                <a:t>1 жизн. цикл или год</a:t>
              </a:r>
              <a:endParaRPr sz="1900"/>
            </a:p>
          </p:txBody>
        </p:sp>
        <p:sp>
          <p:nvSpPr>
            <p:cNvPr id="9" name="Полилиния 4294967295"/>
            <p:cNvSpPr/>
            <p:nvPr/>
          </p:nvSpPr>
          <p:spPr bwMode="auto">
            <a:xfrm rot="1327520">
              <a:off x="6306298" y="4232037"/>
              <a:ext cx="845801" cy="0"/>
            </a:xfrm>
            <a:custGeom>
              <a:avLst/>
              <a:gdLst/>
              <a:ahLst/>
              <a:cxnLst/>
              <a:rect l="0" t="0" r="0" b="0"/>
              <a:pathLst>
                <a:path w="845801" extrusionOk="0">
                  <a:moveTo>
                    <a:pt x="0" y="0"/>
                  </a:moveTo>
                  <a:lnTo>
                    <a:pt x="845801" y="0"/>
                  </a:lnTo>
                </a:path>
              </a:pathLst>
            </a:custGeom>
            <a:noFill/>
            <a:ln w="15875" cap="flat" cmpd="sng" algn="ctr">
              <a:solidFill>
                <a:schemeClr val="accent5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1" name="Скругленный прямоугольник 4294967295"/>
            <p:cNvSpPr/>
            <p:nvPr/>
          </p:nvSpPr>
          <p:spPr bwMode="auto">
            <a:xfrm>
              <a:off x="7120958" y="3971487"/>
              <a:ext cx="2065925" cy="1679607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shade val="50000"/>
                <a:hueOff val="217526"/>
                <a:satOff val="258"/>
                <a:lumOff val="35279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100"/>
                <a:t>Питание органическими кормами</a:t>
              </a:r>
              <a:endParaRPr sz="2100"/>
            </a:p>
          </p:txBody>
        </p:sp>
        <p:sp>
          <p:nvSpPr>
            <p:cNvPr id="12" name="Полилиния 4294967295"/>
            <p:cNvSpPr/>
            <p:nvPr/>
          </p:nvSpPr>
          <p:spPr bwMode="auto">
            <a:xfrm rot="5405464">
              <a:off x="4914332" y="4898381"/>
              <a:ext cx="348448" cy="0"/>
            </a:xfrm>
            <a:custGeom>
              <a:avLst/>
              <a:gdLst/>
              <a:ahLst/>
              <a:cxnLst/>
              <a:rect l="0" t="0" r="0" b="0"/>
              <a:pathLst>
                <a:path w="348448" extrusionOk="0">
                  <a:moveTo>
                    <a:pt x="0" y="0"/>
                  </a:moveTo>
                  <a:lnTo>
                    <a:pt x="348448" y="0"/>
                  </a:lnTo>
                </a:path>
              </a:pathLst>
            </a:custGeom>
            <a:noFill/>
            <a:ln w="15875" cap="flat" cmpd="sng" algn="ctr">
              <a:solidFill>
                <a:schemeClr val="accent5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3" name="Скругленный прямоугольник 4294967295"/>
            <p:cNvSpPr/>
            <p:nvPr/>
          </p:nvSpPr>
          <p:spPr bwMode="auto">
            <a:xfrm>
              <a:off x="3919971" y="5072605"/>
              <a:ext cx="2334026" cy="1629007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shade val="50000"/>
                <a:hueOff val="217526"/>
                <a:satOff val="258"/>
                <a:lumOff val="35279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/>
                <a:t>См. «Требования к растениеводству» и «Требование к животноводству»</a:t>
              </a:r>
              <a:endParaRPr sz="2000"/>
            </a:p>
          </p:txBody>
        </p:sp>
        <p:sp>
          <p:nvSpPr>
            <p:cNvPr id="14" name="Полилиния 4294967295"/>
            <p:cNvSpPr/>
            <p:nvPr/>
          </p:nvSpPr>
          <p:spPr bwMode="auto">
            <a:xfrm rot="9230047">
              <a:off x="3161551" y="4336996"/>
              <a:ext cx="719211" cy="0"/>
            </a:xfrm>
            <a:custGeom>
              <a:avLst/>
              <a:gdLst/>
              <a:ahLst/>
              <a:cxnLst/>
              <a:rect l="0" t="0" r="0" b="0"/>
              <a:pathLst>
                <a:path w="719211" extrusionOk="0">
                  <a:moveTo>
                    <a:pt x="0" y="0"/>
                  </a:moveTo>
                  <a:lnTo>
                    <a:pt x="719211" y="0"/>
                  </a:lnTo>
                </a:path>
              </a:pathLst>
            </a:custGeom>
            <a:noFill/>
            <a:ln w="15875" cap="flat" cmpd="sng" algn="ctr">
              <a:solidFill>
                <a:schemeClr val="accent5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5" name="Скругленный прямоугольник 4294967295"/>
            <p:cNvSpPr/>
            <p:nvPr/>
          </p:nvSpPr>
          <p:spPr bwMode="auto">
            <a:xfrm>
              <a:off x="1323910" y="4129129"/>
              <a:ext cx="1874492" cy="1653865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shade val="50000"/>
                <a:hueOff val="145017"/>
                <a:satOff val="172"/>
                <a:lumOff val="23519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100"/>
                <a:t>Учет производства и продажи продукции</a:t>
              </a:r>
              <a:endParaRPr sz="2100"/>
            </a:p>
          </p:txBody>
        </p:sp>
        <p:sp>
          <p:nvSpPr>
            <p:cNvPr id="16" name="Полилиния 4294967295"/>
            <p:cNvSpPr/>
            <p:nvPr/>
          </p:nvSpPr>
          <p:spPr bwMode="auto">
            <a:xfrm rot="12612769">
              <a:off x="3320054" y="2698440"/>
              <a:ext cx="562028" cy="0"/>
            </a:xfrm>
            <a:custGeom>
              <a:avLst/>
              <a:gdLst/>
              <a:ahLst/>
              <a:cxnLst/>
              <a:rect l="0" t="0" r="0" b="0"/>
              <a:pathLst>
                <a:path w="562028" extrusionOk="0">
                  <a:moveTo>
                    <a:pt x="0" y="0"/>
                  </a:moveTo>
                  <a:lnTo>
                    <a:pt x="562028" y="0"/>
                  </a:lnTo>
                </a:path>
              </a:pathLst>
            </a:custGeom>
            <a:noFill/>
            <a:ln w="15875" cap="flat" cmpd="sng" algn="ctr">
              <a:solidFill>
                <a:schemeClr val="accent5">
                  <a:tint val="9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7" name="Скругленный прямоугольник 4294967295"/>
            <p:cNvSpPr/>
            <p:nvPr/>
          </p:nvSpPr>
          <p:spPr bwMode="auto">
            <a:xfrm>
              <a:off x="1544718" y="1062893"/>
              <a:ext cx="1813508" cy="1932241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shade val="50000"/>
                <a:hueOff val="72509"/>
                <a:satOff val="86"/>
                <a:lumOff val="11760"/>
                <a:alphaOff val="0"/>
              </a:schemeClr>
            </a:solidFill>
            <a:ln w="1587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600"/>
                <a:t>Требования к транспортировке и убою (см. Животноводство) </a:t>
              </a:r>
              <a:endParaRPr sz="16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Ретро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Ретро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Ретро"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/>
        </a:gradFill>
        <a:gradFill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</TotalTime>
  <Words>651</Words>
  <Application>R7-Office/7.0.1.62</Application>
  <DocSecurity>0</DocSecurity>
  <PresentationFormat>Произвольный</PresentationFormat>
  <Paragraphs>132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Ретро</vt:lpstr>
      <vt:lpstr>Слайд 1</vt:lpstr>
      <vt:lpstr>О нас</vt:lpstr>
      <vt:lpstr>Что такое органическое сельское хозяйство?</vt:lpstr>
      <vt:lpstr>Нормативные документы  </vt:lpstr>
      <vt:lpstr>Какие сферы попадают под сертификацию?</vt:lpstr>
      <vt:lpstr>Растениеводство Основные требования</vt:lpstr>
      <vt:lpstr>Животноводство Основные требования</vt:lpstr>
      <vt:lpstr>Животноводство (Пчеловодство)  Основные  требования</vt:lpstr>
      <vt:lpstr>Аквакультуры Основные  требования</vt:lpstr>
      <vt:lpstr>Переработка Основные  требования</vt:lpstr>
      <vt:lpstr>Требования к маркировке</vt:lpstr>
      <vt:lpstr>Этапы сертификации</vt:lpstr>
      <vt:lpstr>Сертификат и знак соответствия</vt:lpstr>
      <vt:lpstr>Спасибо за внимание!</vt:lpstr>
      <vt:lpstr>Слайд 15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Илья Пампур</dc:creator>
  <cp:keywords/>
  <dc:description/>
  <cp:lastModifiedBy>User</cp:lastModifiedBy>
  <cp:revision>82</cp:revision>
  <dcterms:created xsi:type="dcterms:W3CDTF">2022-07-03T12:31:38Z</dcterms:created>
  <dcterms:modified xsi:type="dcterms:W3CDTF">2022-09-08T06:45:39Z</dcterms:modified>
  <cp:category/>
  <dc:identifier/>
  <cp:contentStatus/>
  <dc:language/>
  <cp:version/>
</cp:coreProperties>
</file>